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4"/>
  </p:sldMasterIdLst>
  <p:notesMasterIdLst>
    <p:notesMasterId r:id="rId74"/>
  </p:notesMasterIdLst>
  <p:handoutMasterIdLst>
    <p:handoutMasterId r:id="rId75"/>
  </p:handoutMasterIdLst>
  <p:sldIdLst>
    <p:sldId id="551" r:id="rId5"/>
    <p:sldId id="482" r:id="rId6"/>
    <p:sldId id="483" r:id="rId7"/>
    <p:sldId id="484" r:id="rId8"/>
    <p:sldId id="370" r:id="rId9"/>
    <p:sldId id="543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550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49" r:id="rId28"/>
    <p:sldId id="545" r:id="rId29"/>
    <p:sldId id="502" r:id="rId30"/>
    <p:sldId id="503" r:id="rId31"/>
    <p:sldId id="505" r:id="rId32"/>
    <p:sldId id="506" r:id="rId33"/>
    <p:sldId id="507" r:id="rId34"/>
    <p:sldId id="508" r:id="rId35"/>
    <p:sldId id="509" r:id="rId36"/>
    <p:sldId id="510" r:id="rId37"/>
    <p:sldId id="511" r:id="rId38"/>
    <p:sldId id="512" r:id="rId39"/>
    <p:sldId id="513" r:id="rId40"/>
    <p:sldId id="514" r:id="rId41"/>
    <p:sldId id="548" r:id="rId42"/>
    <p:sldId id="515" r:id="rId43"/>
    <p:sldId id="516" r:id="rId44"/>
    <p:sldId id="517" r:id="rId45"/>
    <p:sldId id="519" r:id="rId46"/>
    <p:sldId id="520" r:id="rId47"/>
    <p:sldId id="521" r:id="rId48"/>
    <p:sldId id="522" r:id="rId49"/>
    <p:sldId id="523" r:id="rId50"/>
    <p:sldId id="524" r:id="rId51"/>
    <p:sldId id="525" r:id="rId52"/>
    <p:sldId id="526" r:id="rId53"/>
    <p:sldId id="527" r:id="rId54"/>
    <p:sldId id="528" r:id="rId55"/>
    <p:sldId id="529" r:id="rId56"/>
    <p:sldId id="530" r:id="rId57"/>
    <p:sldId id="547" r:id="rId58"/>
    <p:sldId id="531" r:id="rId59"/>
    <p:sldId id="532" r:id="rId60"/>
    <p:sldId id="533" r:id="rId61"/>
    <p:sldId id="534" r:id="rId62"/>
    <p:sldId id="535" r:id="rId63"/>
    <p:sldId id="536" r:id="rId64"/>
    <p:sldId id="537" r:id="rId65"/>
    <p:sldId id="538" r:id="rId66"/>
    <p:sldId id="539" r:id="rId67"/>
    <p:sldId id="540" r:id="rId68"/>
    <p:sldId id="546" r:id="rId69"/>
    <p:sldId id="541" r:id="rId70"/>
    <p:sldId id="542" r:id="rId71"/>
    <p:sldId id="544" r:id="rId72"/>
    <p:sldId id="453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3" autoAdjust="0"/>
    <p:restoredTop sz="94674" autoAdjust="0"/>
  </p:normalViewPr>
  <p:slideViewPr>
    <p:cSldViewPr>
      <p:cViewPr>
        <p:scale>
          <a:sx n="94" d="100"/>
          <a:sy n="94" d="100"/>
        </p:scale>
        <p:origin x="-132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02"/>
    </p:cViewPr>
  </p:sorterViewPr>
  <p:notesViewPr>
    <p:cSldViewPr>
      <p:cViewPr varScale="1">
        <p:scale>
          <a:sx n="71" d="100"/>
          <a:sy n="71" d="100"/>
        </p:scale>
        <p:origin x="-22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commentAuthors" Target="commentAuthor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E1F2EB-D459-4AC7-ABA5-FD879D00E042}" type="datetimeFigureOut">
              <a:rPr lang="en-US"/>
              <a:pPr>
                <a:defRPr/>
              </a:pPr>
              <a:t>8/15/2018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85E9FF-EE26-436D-9938-FC653E88B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5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8C6517-7C63-46C3-A883-C405299D4151}" type="datetimeFigureOut">
              <a:rPr lang="en-US"/>
              <a:pPr/>
              <a:t>8/15/2018</a:t>
            </a:fld>
            <a:endParaRPr lang="en-US" dirty="0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476757-03B0-4501-9D47-239F25D618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757-03B0-4501-9D47-239F25D618DE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381000" y="1939523"/>
            <a:ext cx="8382000" cy="2057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1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Segoe Script" pitchFamily="34" charset="0"/>
              <a:cs typeface="Segoe UI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70840" y="2590800"/>
            <a:ext cx="8382000" cy="762000"/>
          </a:xfrm>
        </p:spPr>
        <p:txBody>
          <a:bodyPr/>
          <a:lstStyle>
            <a:lvl1pPr algn="ctr">
              <a:buFontTx/>
              <a:buNone/>
              <a:defRPr sz="4000" b="1" i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22976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bg1"/>
                </a:solidFill>
                <a:effectLst/>
                <a:latin typeface="Segoe UI" pitchFamily="34" charset="0"/>
                <a:cs typeface="Segoe UI" pitchFamily="34" charset="0"/>
              </a:rPr>
              <a:t>Step by Step </a:t>
            </a:r>
            <a:r>
              <a:rPr lang="en-US" sz="1800" b="1" dirty="0" smtClean="0">
                <a:solidFill>
                  <a:schemeClr val="bg1"/>
                </a:solidFill>
                <a:effectLst/>
                <a:latin typeface="Segoe UI" pitchFamily="34" charset="0"/>
                <a:cs typeface="Segoe UI" pitchFamily="34" charset="0"/>
              </a:rPr>
              <a:t>Courseware Series:</a:t>
            </a:r>
            <a:endParaRPr lang="en-US" sz="1800" b="1" dirty="0">
              <a:solidFill>
                <a:schemeClr val="bg1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57200" y="405825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" b="1" dirty="0" smtClean="0">
                <a:solidFill>
                  <a:srgbClr val="0070C0"/>
                </a:solidFill>
                <a:latin typeface="Segoe Script" pitchFamily="34" charset="0"/>
                <a:cs typeface="Andalus" pitchFamily="2" charset="-78"/>
              </a:rPr>
              <a:t/>
            </a:r>
            <a:br>
              <a:rPr lang="en-US" sz="800" b="1" dirty="0" smtClean="0">
                <a:solidFill>
                  <a:srgbClr val="0070C0"/>
                </a:solidFill>
                <a:latin typeface="Segoe Script" pitchFamily="34" charset="0"/>
                <a:cs typeface="Andalus" pitchFamily="2" charset="-78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egoe" pitchFamily="34" charset="0"/>
                <a:cs typeface="Segoe UI" pitchFamily="34" charset="0"/>
              </a:rPr>
              <a:t>Build Exactly the Skills You</a:t>
            </a:r>
            <a:r>
              <a:rPr lang="en-US" sz="2400" b="1" baseline="0" dirty="0" smtClean="0">
                <a:solidFill>
                  <a:srgbClr val="0070C0"/>
                </a:solidFill>
                <a:latin typeface="Segoe" pitchFamily="34" charset="0"/>
                <a:cs typeface="Segoe UI" pitchFamily="34" charset="0"/>
              </a:rPr>
              <a:t> Need!</a:t>
            </a:r>
            <a:endParaRPr lang="en-US" sz="2400" b="1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Segoe" pitchFamily="34" charset="0"/>
              <a:cs typeface="Segoe UI" pitchFamily="34" charset="0"/>
            </a:endParaRPr>
          </a:p>
        </p:txBody>
      </p:sp>
      <p:pic>
        <p:nvPicPr>
          <p:cNvPr id="8" name="Picture 7" descr="SBS Offic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" y="5532120"/>
            <a:ext cx="1571777" cy="120700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3733800" y="3828648"/>
            <a:ext cx="5292434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Segoe UI" pitchFamily="34" charset="0"/>
                <a:cs typeface="Segoe UI" pitchFamily="34" charset="0"/>
              </a:rPr>
              <a:t>with training materials from </a:t>
            </a:r>
            <a:br>
              <a:rPr lang="en-US" sz="3200" dirty="0"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Segoe UI" pitchFamily="34" charset="0"/>
                <a:cs typeface="Segoe UI" pitchFamily="34" charset="0"/>
              </a:rPr>
            </a:br>
            <a:r>
              <a:rPr lang="en-US" sz="3200" b="0" i="1" dirty="0"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Segoe UI" pitchFamily="34" charset="0"/>
                <a:cs typeface="Segoe UI" pitchFamily="34" charset="0"/>
              </a:rPr>
              <a:t>Step by Step </a:t>
            </a:r>
            <a:r>
              <a:rPr lang="en-US" sz="3200" dirty="0" smtClean="0"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Segoe UI" pitchFamily="34" charset="0"/>
                <a:cs typeface="Segoe UI" pitchFamily="34" charset="0"/>
              </a:rPr>
              <a:t>Courseware</a:t>
            </a:r>
            <a:endParaRPr lang="en-US" sz="3200" dirty="0"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sz="4000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 descr="SBS Offic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62711" y="5632704"/>
            <a:ext cx="1428889" cy="1097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694944" y="694944"/>
            <a:ext cx="7772400" cy="1524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172200" cy="1082251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none"/>
        </p:style>
        <p:txBody>
          <a:bodyPr rtlCol="0" anchor="t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000" b="1" kern="1200" cap="small" baseline="0" dirty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696913" y="2514600"/>
            <a:ext cx="7772400" cy="3581400"/>
          </a:xfrm>
          <a:prstGeom prst="rect">
            <a:avLst/>
          </a:prstGeom>
          <a:gradFill>
            <a:gsLst>
              <a:gs pos="0">
                <a:srgbClr val="DCF0C6"/>
              </a:gs>
              <a:gs pos="100000">
                <a:srgbClr val="9BC348"/>
              </a:gs>
            </a:gsLst>
            <a:lin ang="16200000" scaled="0"/>
          </a:gradFill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10"/>
          <p:cNvSpPr txBox="1"/>
          <p:nvPr/>
        </p:nvSpPr>
        <p:spPr>
          <a:xfrm>
            <a:off x="685800" y="2509838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In this module, </a:t>
            </a:r>
            <a:r>
              <a:rPr lang="en-US" sz="2400" dirty="0">
                <a:latin typeface="Calibri" pitchFamily="34" charset="0"/>
              </a:rPr>
              <a:t>you will learn </a:t>
            </a:r>
            <a:r>
              <a:rPr lang="en-US" sz="2400" dirty="0" smtClean="0">
                <a:latin typeface="Calibri" pitchFamily="34" charset="0"/>
              </a:rPr>
              <a:t>how to</a:t>
            </a:r>
            <a:r>
              <a:rPr lang="en-US" sz="2400" dirty="0">
                <a:latin typeface="Calibri" pitchFamily="34" charset="0"/>
              </a:rPr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Tx/>
              <a:buFont typeface="Wingdings 3" pitchFamily="18" charset="2"/>
              <a:buChar char=""/>
              <a:tabLst/>
              <a:defRPr lang="en-US" sz="2400" dirty="0" smtClean="0"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09930" y="966903"/>
            <a:ext cx="1066800" cy="838200"/>
          </a:xfrm>
        </p:spPr>
        <p:txBody>
          <a:bodyPr/>
          <a:lstStyle>
            <a:lvl1pPr algn="ctr">
              <a:buFontTx/>
              <a:buNone/>
              <a:defRPr sz="4800" b="1" cap="none" baseline="0">
                <a:solidFill>
                  <a:schemeClr val="accent3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dirty="0" smtClean="0"/>
              <a:t>N</a:t>
            </a:r>
          </a:p>
          <a:p>
            <a:pPr lvl="0"/>
            <a:endParaRPr lang="en-US" dirty="0" smtClean="0"/>
          </a:p>
        </p:txBody>
      </p:sp>
      <p:sp>
        <p:nvSpPr>
          <p:cNvPr id="13" name="TextBox 19"/>
          <p:cNvSpPr txBox="1"/>
          <p:nvPr userDrawn="1"/>
        </p:nvSpPr>
        <p:spPr>
          <a:xfrm>
            <a:off x="709930" y="807720"/>
            <a:ext cx="1066800" cy="281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MODULE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Box 19"/>
          <p:cNvSpPr txBox="1"/>
          <p:nvPr userDrawn="1"/>
        </p:nvSpPr>
        <p:spPr>
          <a:xfrm>
            <a:off x="685800" y="1818640"/>
            <a:ext cx="111506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OVERVIEW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extBox 19"/>
          <p:cNvSpPr txBox="1"/>
          <p:nvPr userDrawn="1"/>
        </p:nvSpPr>
        <p:spPr>
          <a:xfrm>
            <a:off x="7239000" y="1828801"/>
            <a:ext cx="119126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OBJECTIVES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46049" y="304800"/>
            <a:ext cx="82296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>
            <a:lvl1pPr marL="457200" indent="-457200">
              <a:spcBef>
                <a:spcPts val="1200"/>
              </a:spcBef>
              <a:spcAft>
                <a:spcPts val="600"/>
              </a:spcAft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" y="304800"/>
            <a:ext cx="8229600" cy="1112838"/>
          </a:xfr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b="0" kern="1200" cap="none">
                <a:solidFill>
                  <a:schemeClr val="bg1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-Level Exerc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a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5" y="1052513"/>
            <a:ext cx="1673225" cy="5184775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Rounded Rectangle 14"/>
          <p:cNvSpPr/>
          <p:nvPr/>
        </p:nvSpPr>
        <p:spPr>
          <a:xfrm>
            <a:off x="446049" y="293649"/>
            <a:ext cx="82296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6" descr="sbs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206" y="446088"/>
            <a:ext cx="8810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22"/>
          <p:cNvSpPr txBox="1"/>
          <p:nvPr userDrawn="1"/>
        </p:nvSpPr>
        <p:spPr>
          <a:xfrm>
            <a:off x="2362200" y="457200"/>
            <a:ext cx="63134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Exercise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2362200" y="1600200"/>
            <a:ext cx="6248400" cy="4648200"/>
          </a:xfrm>
        </p:spPr>
        <p:txBody>
          <a:bodyPr>
            <a:normAutofit/>
          </a:bodyPr>
          <a:lstStyle>
            <a:lvl1pPr marL="461963" indent="-4619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 sz="4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 Exercise Rec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La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25" y="1052513"/>
            <a:ext cx="1673225" cy="5184775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" name="Rounded Rectangle 14"/>
          <p:cNvSpPr/>
          <p:nvPr userDrawn="1"/>
        </p:nvSpPr>
        <p:spPr>
          <a:xfrm>
            <a:off x="446049" y="293649"/>
            <a:ext cx="82296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53896"/>
            <a:ext cx="1066800" cy="775026"/>
          </a:xfrm>
        </p:spPr>
        <p:txBody>
          <a:bodyPr anchor="ctr">
            <a:noAutofit/>
          </a:bodyPr>
          <a:lstStyle>
            <a:lvl1pPr algn="ctr">
              <a:buNone/>
              <a:defRPr sz="4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</a:t>
            </a:r>
          </a:p>
        </p:txBody>
      </p:sp>
      <p:sp>
        <p:nvSpPr>
          <p:cNvPr id="6" name="TextBox 19"/>
          <p:cNvSpPr txBox="1"/>
          <p:nvPr userDrawn="1"/>
        </p:nvSpPr>
        <p:spPr>
          <a:xfrm>
            <a:off x="457200" y="363538"/>
            <a:ext cx="1066800" cy="281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600" b="1" dirty="0" smtClean="0">
                <a:solidFill>
                  <a:srgbClr val="254061"/>
                </a:solidFill>
                <a:latin typeface="Calibri" pitchFamily="34" charset="0"/>
              </a:rPr>
              <a:t>MODULE</a:t>
            </a:r>
            <a:endParaRPr lang="en-US" sz="1600" b="1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7" name="TextBox 22"/>
          <p:cNvSpPr txBox="1"/>
          <p:nvPr userDrawn="1"/>
        </p:nvSpPr>
        <p:spPr>
          <a:xfrm>
            <a:off x="2362200" y="457200"/>
            <a:ext cx="617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Exercise Review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Box 19"/>
          <p:cNvSpPr txBox="1"/>
          <p:nvPr userDrawn="1"/>
        </p:nvSpPr>
        <p:spPr>
          <a:xfrm>
            <a:off x="457200" y="1143000"/>
            <a:ext cx="1066800" cy="280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REVIEW</a:t>
            </a:r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>
          <a:xfrm>
            <a:off x="2362200" y="1600200"/>
            <a:ext cx="6324600" cy="4526280"/>
          </a:xfrm>
        </p:spPr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pic>
        <p:nvPicPr>
          <p:cNvPr id="15" name="Picture 16" descr="sbs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33400"/>
            <a:ext cx="68823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BS Offic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562711" y="5632704"/>
            <a:ext cx="1428889" cy="1097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odule Wrap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/>
          <p:nvPr userDrawn="1"/>
        </p:nvSpPr>
        <p:spPr>
          <a:xfrm>
            <a:off x="696913" y="2514600"/>
            <a:ext cx="7772400" cy="3429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697523" y="697523"/>
            <a:ext cx="7772400" cy="1524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241" y="2590800"/>
            <a:ext cx="7772400" cy="335280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marL="457200" indent="-457200">
              <a:buClr>
                <a:schemeClr val="accent6">
                  <a:lumMod val="50000"/>
                </a:schemeClr>
              </a:buClr>
              <a:buSzPct val="125000"/>
              <a:buFont typeface="Wingdings" pitchFamily="2" charset="2"/>
              <a:buChar char="ü"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16915" y="966903"/>
            <a:ext cx="1066800" cy="838200"/>
          </a:xfrm>
        </p:spPr>
        <p:txBody>
          <a:bodyPr/>
          <a:lstStyle>
            <a:lvl1pPr algn="ctr">
              <a:buFontTx/>
              <a:buNone/>
              <a:defRPr sz="4800" b="1" cap="none" baseline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dirty="0" smtClean="0"/>
              <a:t>N</a:t>
            </a:r>
          </a:p>
          <a:p>
            <a:pPr lvl="0"/>
            <a:endParaRPr lang="en-US" dirty="0" smtClean="0"/>
          </a:p>
        </p:txBody>
      </p:sp>
      <p:sp>
        <p:nvSpPr>
          <p:cNvPr id="15" name="Title 9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172200" cy="10668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none"/>
        </p:style>
        <p:txBody>
          <a:bodyPr rtlCol="0" anchor="t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000" b="1" kern="1200" cap="small" baseline="0" dirty="0">
                <a:solidFill>
                  <a:schemeClr val="tx1"/>
                </a:solidFill>
                <a:effectLst/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Box 19"/>
          <p:cNvSpPr txBox="1"/>
          <p:nvPr userDrawn="1"/>
        </p:nvSpPr>
        <p:spPr>
          <a:xfrm>
            <a:off x="782955" y="1822132"/>
            <a:ext cx="934720" cy="280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REVIEW</a:t>
            </a:r>
          </a:p>
        </p:txBody>
      </p:sp>
      <p:sp>
        <p:nvSpPr>
          <p:cNvPr id="16" name="TextBox 19"/>
          <p:cNvSpPr txBox="1"/>
          <p:nvPr userDrawn="1"/>
        </p:nvSpPr>
        <p:spPr>
          <a:xfrm>
            <a:off x="716915" y="806017"/>
            <a:ext cx="1066800" cy="281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MODULE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extBox 19"/>
          <p:cNvSpPr txBox="1"/>
          <p:nvPr userDrawn="1"/>
        </p:nvSpPr>
        <p:spPr>
          <a:xfrm>
            <a:off x="7086600" y="1819656"/>
            <a:ext cx="131572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KEY POINTS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 Ev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+mj-ea"/>
                <a:cs typeface="Segoe UI" pitchFamily="34" charset="0"/>
              </a:rPr>
              <a:t>Course Evaluation</a:t>
            </a:r>
          </a:p>
        </p:txBody>
      </p:sp>
      <p:pic>
        <p:nvPicPr>
          <p:cNvPr id="3" name="Content Placeholder 13" descr="CourseEvaluatio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5738" y="2728913"/>
            <a:ext cx="3692525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7"/>
          <p:cNvSpPr txBox="1"/>
          <p:nvPr userDrawn="1"/>
        </p:nvSpPr>
        <p:spPr>
          <a:xfrm>
            <a:off x="457200" y="1600200"/>
            <a:ext cx="82296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Please work with the facilitator to complete the course evaluation process.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7FC-705D-4E85-AB8F-C456CC1F99CB}" type="datetimeFigureOut">
              <a:rPr lang="en-US" smtClean="0"/>
              <a:pPr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5115-3F5D-498F-9885-2C6A0AE6F1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9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566E1E-7EBA-4301-9220-F193D9D9B045}" type="datetimeFigureOut">
              <a:rPr lang="en-US"/>
              <a:pPr>
                <a:defRPr/>
              </a:pPr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7B291B-1938-46C1-B0AC-611BBB14C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4038600"/>
          </a:xfrm>
        </p:spPr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albayt</a:t>
            </a:r>
            <a:r>
              <a:rPr lang="en-US" dirty="0" smtClean="0"/>
              <a:t> University	</a:t>
            </a:r>
            <a:br>
              <a:rPr lang="en-US" dirty="0" smtClean="0"/>
            </a:br>
            <a:r>
              <a:rPr lang="en-US" dirty="0" smtClean="0"/>
              <a:t>Erasmus+ VTC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Advanced Microsoft Word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Eyad </a:t>
            </a:r>
            <a:r>
              <a:rPr lang="en-US" smtClean="0"/>
              <a:t>Ali Ahmed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Insert </a:t>
            </a:r>
            <a:r>
              <a:rPr lang="en-US" dirty="0"/>
              <a:t>hyperlinks t</a:t>
            </a:r>
            <a:r>
              <a:rPr lang="en-US" dirty="0" smtClean="0"/>
              <a:t>o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document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e-mail </a:t>
            </a:r>
            <a:r>
              <a:rPr lang="en-US" dirty="0"/>
              <a:t>message,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9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dirty="0" smtClean="0"/>
              <a:t>Why use fields?</a:t>
            </a:r>
            <a:endParaRPr lang="en-US" dirty="0"/>
          </a:p>
          <a:p>
            <a:pPr marR="0" lvl="0" rtl="0"/>
            <a:r>
              <a:rPr lang="en-US" dirty="0"/>
              <a:t>Syntax</a:t>
            </a:r>
          </a:p>
          <a:p>
            <a:pPr marR="0" lvl="1" rtl="0"/>
            <a:r>
              <a:rPr lang="en-US" dirty="0"/>
              <a:t>Curly braces</a:t>
            </a:r>
          </a:p>
          <a:p>
            <a:pPr marR="0" lvl="1" rtl="0"/>
            <a:r>
              <a:rPr lang="en-US" dirty="0"/>
              <a:t>Field name</a:t>
            </a:r>
          </a:p>
          <a:p>
            <a:pPr marR="0" lvl="1" rtl="0"/>
            <a:r>
              <a:rPr lang="en-US" dirty="0"/>
              <a:t>Parameters</a:t>
            </a:r>
          </a:p>
          <a:p>
            <a:pPr marR="0" lvl="1" rtl="0"/>
            <a:r>
              <a:rPr lang="en-US" dirty="0"/>
              <a:t>Switches</a:t>
            </a:r>
          </a:p>
          <a:p>
            <a:pPr marR="0" lvl="0" rtl="0"/>
            <a:r>
              <a:rPr lang="en-US" dirty="0" smtClean="0"/>
              <a:t>Date/time </a:t>
            </a:r>
            <a:r>
              <a:rPr lang="en-US" dirty="0"/>
              <a:t>fields</a:t>
            </a:r>
          </a:p>
          <a:p>
            <a:pPr marR="0" lvl="0" rtl="0"/>
            <a:r>
              <a:rPr lang="en-US" dirty="0"/>
              <a:t>Property fields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Inserting Fields</a:t>
            </a:r>
          </a:p>
        </p:txBody>
      </p:sp>
    </p:spTree>
    <p:extLst>
      <p:ext uri="{BB962C8B-B14F-4D97-AF65-F5344CB8AC3E}">
        <p14:creationId xmlns:p14="http://schemas.microsoft.com/office/powerpoint/2010/main" val="296091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Insert </a:t>
            </a:r>
            <a:r>
              <a:rPr lang="en-US" dirty="0"/>
              <a:t>and update fields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document's footer, page </a:t>
            </a:r>
            <a:r>
              <a:rPr lang="en-US" dirty="0" smtClean="0"/>
              <a:t>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Bookmarks</a:t>
            </a:r>
          </a:p>
          <a:p>
            <a:pPr marR="0" lvl="1" rtl="0"/>
            <a:r>
              <a:rPr lang="en-US" dirty="0"/>
              <a:t>Places to return to</a:t>
            </a:r>
          </a:p>
          <a:p>
            <a:pPr marR="0" lvl="0" rtl="0"/>
            <a:r>
              <a:rPr lang="en-US" dirty="0"/>
              <a:t>Cross-references</a:t>
            </a:r>
          </a:p>
          <a:p>
            <a:pPr marR="0" lvl="1" rtl="0"/>
            <a:r>
              <a:rPr lang="en-US" dirty="0"/>
              <a:t>Automatic pointers to headings, figures, </a:t>
            </a:r>
            <a:r>
              <a:rPr lang="en-US" dirty="0" smtClean="0"/>
              <a:t>tables</a:t>
            </a:r>
            <a:endParaRPr lang="en-US" dirty="0"/>
          </a:p>
          <a:p>
            <a:pPr marR="0" lvl="1" rtl="0"/>
            <a:r>
              <a:rPr lang="en-US" dirty="0"/>
              <a:t>Custom pointers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Adding Bookmarks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Cross-References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Insert a </a:t>
            </a:r>
            <a:r>
              <a:rPr lang="en-US" dirty="0"/>
              <a:t>bookmark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cross-reference,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0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9182"/>
              </p:ext>
            </p:extLst>
          </p:nvPr>
        </p:nvGraphicFramePr>
        <p:xfrm>
          <a:off x="2438400" y="1600200"/>
          <a:ext cx="6217920" cy="218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310-315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Insert hyperlinks to a document and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an e-mail message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318-321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Insert and update fields in a document's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footer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322-327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Insert a bookmark and a cross-reference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dirty="0"/>
              <a:t>Documents can contain hyperlinks to </a:t>
            </a:r>
            <a:r>
              <a:rPr lang="en-US" dirty="0" smtClean="0"/>
              <a:t>Web </a:t>
            </a:r>
            <a:r>
              <a:rPr lang="en-US" dirty="0"/>
              <a:t>pages, files,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e-mail </a:t>
            </a:r>
            <a:r>
              <a:rPr lang="en-US" dirty="0"/>
              <a:t>addresses.</a:t>
            </a:r>
          </a:p>
          <a:p>
            <a:pPr marR="0" lvl="0" rtl="0"/>
            <a:r>
              <a:rPr lang="en-US" dirty="0" smtClean="0"/>
              <a:t>Use </a:t>
            </a:r>
            <a:r>
              <a:rPr lang="en-US" dirty="0"/>
              <a:t>fields to tell Word to supply the specified information or perform the specified action in the specified way.</a:t>
            </a:r>
          </a:p>
          <a:p>
            <a:pPr marR="0" lvl="0" rtl="0"/>
            <a:r>
              <a:rPr lang="en-US" dirty="0"/>
              <a:t>Flagging information with a bookmark makes it easy to look up the information later.</a:t>
            </a:r>
          </a:p>
          <a:p>
            <a:pPr marR="0" lvl="0" rtl="0"/>
            <a:r>
              <a:rPr lang="en-US" dirty="0"/>
              <a:t>Using Word to insert cross-references makes them easier to maintain.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Explore More Text Techniques</a:t>
            </a:r>
          </a:p>
        </p:txBody>
      </p:sp>
    </p:spTree>
    <p:extLst>
      <p:ext uri="{BB962C8B-B14F-4D97-AF65-F5344CB8AC3E}">
        <p14:creationId xmlns:p14="http://schemas.microsoft.com/office/powerpoint/2010/main" val="2749723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943600" cy="1082251"/>
          </a:xfrm>
        </p:spPr>
        <p:txBody>
          <a:bodyPr>
            <a:normAutofit/>
          </a:bodyPr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Use Reference Tools for Longer Documents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/>
              <a:t>Create and modify tables of contents</a:t>
            </a:r>
          </a:p>
          <a:p>
            <a:pPr marR="0" lvl="0" rtl="0"/>
            <a:r>
              <a:rPr lang="en-US" dirty="0"/>
              <a:t>Create and modify indexes</a:t>
            </a:r>
          </a:p>
          <a:p>
            <a:pPr marR="0" lvl="0" rtl="0"/>
            <a:r>
              <a:rPr lang="en-US" dirty="0"/>
              <a:t>Add sources and compile bibliographies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0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Heading styles</a:t>
            </a:r>
          </a:p>
          <a:p>
            <a:pPr marR="0" lvl="0" rtl="0"/>
            <a:r>
              <a:rPr lang="en-US" dirty="0"/>
              <a:t>TOC styles</a:t>
            </a:r>
          </a:p>
          <a:p>
            <a:pPr marR="0" lvl="0" rtl="0"/>
            <a:r>
              <a:rPr lang="en-US" dirty="0" smtClean="0"/>
              <a:t>Inserting</a:t>
            </a:r>
            <a:endParaRPr lang="en-US" dirty="0"/>
          </a:p>
          <a:p>
            <a:pPr marR="0" lvl="0" rtl="0"/>
            <a:r>
              <a:rPr lang="en-US" dirty="0" smtClean="0"/>
              <a:t>Updating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Creating and Modifying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Tables </a:t>
            </a:r>
            <a:r>
              <a:rPr lang="en-US" dirty="0"/>
              <a:t>of Contents</a:t>
            </a:r>
          </a:p>
        </p:txBody>
      </p:sp>
    </p:spTree>
    <p:extLst>
      <p:ext uri="{BB962C8B-B14F-4D97-AF65-F5344CB8AC3E}">
        <p14:creationId xmlns:p14="http://schemas.microsoft.com/office/powerpoint/2010/main" val="1576546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Create</a:t>
            </a:r>
            <a:r>
              <a:rPr lang="en-US" dirty="0"/>
              <a:t>, modify,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update </a:t>
            </a:r>
            <a:r>
              <a:rPr lang="en-US" dirty="0"/>
              <a:t>a table of contents, page </a:t>
            </a:r>
            <a:r>
              <a:rPr lang="en-US" dirty="0" smtClean="0"/>
              <a:t>333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8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dirty="0" smtClean="0"/>
              <a:t>Learn Microsoft</a:t>
            </a:r>
            <a:r>
              <a:rPr lang="en-US" sz="3600" baseline="30000" dirty="0" smtClean="0"/>
              <a:t>®</a:t>
            </a:r>
            <a:r>
              <a:rPr lang="en-US" sz="3600" dirty="0" smtClean="0"/>
              <a:t> Word 2010</a:t>
            </a:r>
            <a:br>
              <a:rPr lang="en-US" sz="3600" dirty="0" smtClean="0"/>
            </a:br>
            <a:r>
              <a:rPr lang="en-US" sz="3200" dirty="0" smtClean="0"/>
              <a:t>Step by Step, Advanced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Marking entries</a:t>
            </a:r>
            <a:endParaRPr lang="en-US" dirty="0"/>
          </a:p>
          <a:p>
            <a:pPr marR="0" lvl="1" rtl="0"/>
            <a:r>
              <a:rPr lang="en-US" dirty="0"/>
              <a:t>Index entries</a:t>
            </a:r>
          </a:p>
          <a:p>
            <a:pPr marR="0" lvl="1" rtl="0"/>
            <a:r>
              <a:rPr lang="en-US" dirty="0"/>
              <a:t>Subentries</a:t>
            </a:r>
          </a:p>
          <a:p>
            <a:pPr marR="0" lvl="1" rtl="0"/>
            <a:r>
              <a:rPr lang="en-US" dirty="0"/>
              <a:t>Cross-reference entries</a:t>
            </a:r>
          </a:p>
          <a:p>
            <a:pPr marR="0" lvl="0" rtl="0"/>
            <a:r>
              <a:rPr lang="en-US" dirty="0" smtClean="0"/>
              <a:t>Compiling</a:t>
            </a:r>
            <a:endParaRPr lang="en-US" dirty="0"/>
          </a:p>
          <a:p>
            <a:pPr marR="0" lvl="0" rtl="0"/>
            <a:r>
              <a:rPr lang="en-US" dirty="0" smtClean="0"/>
              <a:t>Updating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Creating and Modifying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46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Mark </a:t>
            </a:r>
            <a:r>
              <a:rPr lang="en-US" dirty="0"/>
              <a:t>index </a:t>
            </a:r>
            <a:r>
              <a:rPr lang="en-US" dirty="0" smtClean="0"/>
              <a:t>entries,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create </a:t>
            </a:r>
            <a:r>
              <a:rPr lang="en-US" dirty="0" smtClean="0"/>
              <a:t>an </a:t>
            </a:r>
            <a:r>
              <a:rPr lang="en-US" dirty="0"/>
              <a:t>index,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2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 numCol="2">
            <a:normAutofit/>
          </a:bodyPr>
          <a:lstStyle/>
          <a:p>
            <a:pPr marR="0" lvl="0" rtl="0"/>
            <a:r>
              <a:rPr lang="en-US" dirty="0"/>
              <a:t>Bibliography styles</a:t>
            </a:r>
          </a:p>
          <a:p>
            <a:pPr marR="0" lvl="0" rtl="0"/>
            <a:r>
              <a:rPr lang="en-US" dirty="0"/>
              <a:t>Source Manager</a:t>
            </a:r>
          </a:p>
          <a:p>
            <a:pPr marR="0" lvl="1" rtl="0"/>
            <a:r>
              <a:rPr lang="en-US" dirty="0"/>
              <a:t>Master List</a:t>
            </a:r>
          </a:p>
          <a:p>
            <a:pPr marR="0" lvl="1" rtl="0"/>
            <a:r>
              <a:rPr lang="en-US" dirty="0"/>
              <a:t>Current List</a:t>
            </a:r>
          </a:p>
          <a:p>
            <a:pPr marR="0" lvl="0" rtl="0"/>
            <a:r>
              <a:rPr lang="en-US" dirty="0"/>
              <a:t>Inserting citations</a:t>
            </a:r>
          </a:p>
          <a:p>
            <a:pPr marR="0" lvl="1" rtl="0"/>
            <a:r>
              <a:rPr lang="en-US" dirty="0"/>
              <a:t>From Source Manager</a:t>
            </a:r>
          </a:p>
          <a:p>
            <a:pPr marR="0" lvl="1" rtl="0"/>
            <a:r>
              <a:rPr lang="en-US" dirty="0"/>
              <a:t>Manually</a:t>
            </a:r>
          </a:p>
          <a:p>
            <a:pPr marR="0" lvl="0" rtl="0"/>
            <a:r>
              <a:rPr lang="en-US" dirty="0" smtClean="0"/>
              <a:t>Compiling</a:t>
            </a:r>
            <a:endParaRPr lang="en-US" dirty="0"/>
          </a:p>
          <a:p>
            <a:pPr marR="0" lvl="0" rtl="0"/>
            <a:r>
              <a:rPr lang="en-US" dirty="0" smtClean="0"/>
              <a:t>Updating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Adding Sources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Compiling </a:t>
            </a:r>
            <a:r>
              <a:rPr lang="en-US" dirty="0"/>
              <a:t>Bibliographies</a:t>
            </a:r>
          </a:p>
        </p:txBody>
      </p:sp>
    </p:spTree>
    <p:extLst>
      <p:ext uri="{BB962C8B-B14F-4D97-AF65-F5344CB8AC3E}">
        <p14:creationId xmlns:p14="http://schemas.microsoft.com/office/powerpoint/2010/main" val="3607063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fr-FR" dirty="0" smtClean="0"/>
              <a:t>Enter </a:t>
            </a:r>
            <a:r>
              <a:rPr lang="fr-FR" dirty="0"/>
              <a:t>sources, insert citations, and compile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 </a:t>
            </a:r>
            <a:r>
              <a:rPr lang="fr-FR" dirty="0"/>
              <a:t>bibliography,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page 348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834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70715"/>
              </p:ext>
            </p:extLst>
          </p:nvPr>
        </p:nvGraphicFramePr>
        <p:xfrm>
          <a:off x="2438400" y="1600200"/>
          <a:ext cx="6217920" cy="186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333-337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Create, modify, and update a table of contents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342-346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Mark index entries, and create an index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348-353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000" dirty="0" smtClean="0"/>
                        <a:t>Enter sources, insert citations, and compile </a:t>
                      </a:r>
                      <a:br>
                        <a:rPr lang="fr-FR" sz="2000" dirty="0" smtClean="0"/>
                      </a:br>
                      <a:r>
                        <a:rPr lang="fr-FR" sz="2000" dirty="0" smtClean="0"/>
                        <a:t>a bibliography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Providing a </a:t>
            </a:r>
            <a:r>
              <a:rPr lang="en-US" dirty="0"/>
              <a:t>table of contents </a:t>
            </a:r>
            <a:r>
              <a:rPr lang="en-US" dirty="0" smtClean="0"/>
              <a:t>gives readers an </a:t>
            </a:r>
            <a:r>
              <a:rPr lang="en-US" dirty="0"/>
              <a:t>overview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topics covered in a document and lets </a:t>
            </a:r>
            <a:r>
              <a:rPr lang="en-US" dirty="0" smtClean="0"/>
              <a:t>them navigate </a:t>
            </a:r>
            <a:r>
              <a:rPr lang="en-US" dirty="0"/>
              <a:t>quickly to a topic.</a:t>
            </a:r>
          </a:p>
          <a:p>
            <a:r>
              <a:rPr lang="en-US" dirty="0"/>
              <a:t>After marking index entries for key concepts, words,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phrases, </a:t>
            </a:r>
            <a:r>
              <a:rPr lang="en-US" dirty="0" smtClean="0"/>
              <a:t>use </a:t>
            </a:r>
            <a:r>
              <a:rPr lang="en-US" dirty="0"/>
              <a:t>the Insert Index command to tell Word to compile </a:t>
            </a:r>
            <a:r>
              <a:rPr lang="en-US" dirty="0" smtClean="0"/>
              <a:t>the index</a:t>
            </a:r>
            <a:r>
              <a:rPr lang="en-US" dirty="0"/>
              <a:t>.</a:t>
            </a:r>
          </a:p>
          <a:p>
            <a:r>
              <a:rPr lang="en-US" dirty="0"/>
              <a:t>Word can keep track of sources and compile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bibliography of cited sources based on the style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your </a:t>
            </a:r>
            <a:r>
              <a:rPr lang="en-US" dirty="0"/>
              <a:t>choosing.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943600" cy="1066800"/>
          </a:xfrm>
        </p:spPr>
        <p:txBody>
          <a:bodyPr/>
          <a:lstStyle/>
          <a:p>
            <a:r>
              <a:rPr lang="en-US" dirty="0">
                <a:latin typeface="Segoe UI"/>
              </a:rPr>
              <a:t>Use Reference Tools for Longer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48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Work with Mail Merge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/>
              <a:t>Understand mail merge</a:t>
            </a:r>
          </a:p>
          <a:p>
            <a:pPr marR="0" lvl="0" rtl="0"/>
            <a:r>
              <a:rPr lang="en-US" dirty="0"/>
              <a:t>Prepare data sources</a:t>
            </a:r>
          </a:p>
          <a:p>
            <a:pPr marR="0" lvl="0" rtl="0"/>
            <a:r>
              <a:rPr lang="en-US" dirty="0"/>
              <a:t>Prepare main documents</a:t>
            </a:r>
          </a:p>
          <a:p>
            <a:pPr marR="0" lvl="0" rtl="0"/>
            <a:r>
              <a:rPr lang="en-US" dirty="0"/>
              <a:t>Merge main documents and data sources</a:t>
            </a:r>
          </a:p>
          <a:p>
            <a:pPr marR="0" lvl="0" rtl="0"/>
            <a:r>
              <a:rPr lang="en-US" dirty="0"/>
              <a:t>Send personalized e-mail messages to multiple recipients</a:t>
            </a:r>
          </a:p>
          <a:p>
            <a:pPr marR="0" lvl="0" rtl="0"/>
            <a:r>
              <a:rPr lang="en-US" dirty="0"/>
              <a:t>Create and print labels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8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Main document</a:t>
            </a:r>
          </a:p>
          <a:p>
            <a:pPr marR="0" lvl="0" rtl="0"/>
            <a:r>
              <a:rPr lang="en-US" dirty="0"/>
              <a:t>Data source</a:t>
            </a:r>
          </a:p>
          <a:p>
            <a:pPr marR="0" lvl="0" rtl="0"/>
            <a:r>
              <a:rPr lang="en-US" dirty="0"/>
              <a:t>Mail Merge wizard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Understanding Mail Merge</a:t>
            </a:r>
          </a:p>
        </p:txBody>
      </p:sp>
    </p:spTree>
    <p:extLst>
      <p:ext uri="{BB962C8B-B14F-4D97-AF65-F5344CB8AC3E}">
        <p14:creationId xmlns:p14="http://schemas.microsoft.com/office/powerpoint/2010/main" val="1545668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dirty="0"/>
              <a:t>Structured data</a:t>
            </a:r>
          </a:p>
          <a:p>
            <a:pPr marR="0" lvl="1" rtl="0"/>
            <a:r>
              <a:rPr lang="en-US" dirty="0"/>
              <a:t>Rows/records</a:t>
            </a:r>
          </a:p>
          <a:p>
            <a:pPr marR="0" lvl="1" rtl="0"/>
            <a:r>
              <a:rPr lang="en-US" dirty="0"/>
              <a:t>Columns/fields</a:t>
            </a:r>
          </a:p>
          <a:p>
            <a:pPr marR="0" lvl="1" rtl="0"/>
            <a:r>
              <a:rPr lang="en-US" dirty="0"/>
              <a:t>Column headings/field names</a:t>
            </a:r>
          </a:p>
          <a:p>
            <a:pPr marR="0" lvl="0" rtl="0"/>
            <a:r>
              <a:rPr lang="en-US" dirty="0"/>
              <a:t>Excluding records</a:t>
            </a:r>
          </a:p>
          <a:p>
            <a:pPr marR="0" lvl="1" rtl="0"/>
            <a:r>
              <a:rPr lang="en-US" dirty="0"/>
              <a:t>Clearing check boxes</a:t>
            </a:r>
          </a:p>
          <a:p>
            <a:pPr marR="0" lvl="1" rtl="0"/>
            <a:r>
              <a:rPr lang="en-US" dirty="0"/>
              <a:t>Filtering</a:t>
            </a:r>
          </a:p>
          <a:p>
            <a:pPr marR="0" lvl="0" rtl="0"/>
            <a:r>
              <a:rPr lang="en-US" dirty="0"/>
              <a:t>Sorting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Preparing Data Sources</a:t>
            </a:r>
          </a:p>
        </p:txBody>
      </p:sp>
    </p:spTree>
    <p:extLst>
      <p:ext uri="{BB962C8B-B14F-4D97-AF65-F5344CB8AC3E}">
        <p14:creationId xmlns:p14="http://schemas.microsoft.com/office/powerpoint/2010/main" val="2004140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Specify </a:t>
            </a:r>
            <a:r>
              <a:rPr lang="en-US" dirty="0"/>
              <a:t>and prepare the data source, page </a:t>
            </a:r>
            <a:r>
              <a:rPr lang="en-US" dirty="0" smtClean="0"/>
              <a:t>358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Getting Started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Course materials</a:t>
            </a:r>
          </a:p>
          <a:p>
            <a:pPr eaLnBrk="1" hangingPunct="1"/>
            <a:r>
              <a:rPr lang="en-US" dirty="0" smtClean="0"/>
              <a:t>Microsoft Learning</a:t>
            </a:r>
          </a:p>
          <a:p>
            <a:pPr eaLnBrk="1" hangingPunct="1"/>
            <a:r>
              <a:rPr lang="en-US" dirty="0" smtClean="0"/>
              <a:t>Microsoft Certification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Merge fields</a:t>
            </a:r>
          </a:p>
          <a:p>
            <a:pPr marR="0" lvl="0" rtl="0"/>
            <a:r>
              <a:rPr lang="en-US" dirty="0"/>
              <a:t>Chevrons</a:t>
            </a:r>
          </a:p>
          <a:p>
            <a:pPr marR="0" lvl="0" rtl="0"/>
            <a:r>
              <a:rPr lang="en-US" dirty="0"/>
              <a:t>Composite merge fields</a:t>
            </a:r>
          </a:p>
          <a:p>
            <a:pPr marR="0" lvl="1" rtl="0"/>
            <a:r>
              <a:rPr lang="en-US" dirty="0"/>
              <a:t>Address block</a:t>
            </a:r>
          </a:p>
          <a:p>
            <a:pPr marR="0" lvl="1" rtl="0"/>
            <a:r>
              <a:rPr lang="en-US" dirty="0"/>
              <a:t>Greeting line</a:t>
            </a:r>
          </a:p>
          <a:p>
            <a:pPr marR="0" lvl="0" rtl="0"/>
            <a:r>
              <a:rPr lang="en-US" dirty="0"/>
              <a:t>Single merge fields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Preparing Main Documents</a:t>
            </a:r>
          </a:p>
        </p:txBody>
      </p:sp>
    </p:spTree>
    <p:extLst>
      <p:ext uri="{BB962C8B-B14F-4D97-AF65-F5344CB8AC3E}">
        <p14:creationId xmlns:p14="http://schemas.microsoft.com/office/powerpoint/2010/main" val="1972093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Add </a:t>
            </a:r>
            <a:r>
              <a:rPr lang="en-US" dirty="0"/>
              <a:t>merge fields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form letter, page </a:t>
            </a:r>
            <a:r>
              <a:rPr lang="en-US" dirty="0" smtClean="0"/>
              <a:t>364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50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Previewing</a:t>
            </a:r>
          </a:p>
          <a:p>
            <a:pPr marR="0" lvl="0" rtl="0"/>
            <a:r>
              <a:rPr lang="en-US" dirty="0"/>
              <a:t>Excluding records</a:t>
            </a:r>
          </a:p>
          <a:p>
            <a:pPr marR="0" lvl="0" rtl="0"/>
            <a:r>
              <a:rPr lang="en-US" dirty="0"/>
              <a:t>Merging to printer</a:t>
            </a:r>
          </a:p>
          <a:p>
            <a:pPr marR="0" lvl="0" rtl="0"/>
            <a:r>
              <a:rPr lang="en-US" dirty="0"/>
              <a:t>Merging to document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Merging Main Documents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Data Sources</a:t>
            </a:r>
          </a:p>
        </p:txBody>
      </p:sp>
    </p:spTree>
    <p:extLst>
      <p:ext uri="{BB962C8B-B14F-4D97-AF65-F5344CB8AC3E}">
        <p14:creationId xmlns:p14="http://schemas.microsoft.com/office/powerpoint/2010/main" val="2017381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Preview </a:t>
            </a:r>
            <a:r>
              <a:rPr lang="en-US" dirty="0"/>
              <a:t>and merge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document, page </a:t>
            </a:r>
            <a:r>
              <a:rPr lang="en-US" dirty="0" smtClean="0"/>
              <a:t>368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95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Form message</a:t>
            </a:r>
          </a:p>
          <a:p>
            <a:pPr marR="0" lvl="0" rtl="0"/>
            <a:r>
              <a:rPr lang="en-US" dirty="0"/>
              <a:t>Data source with e-mail addresses</a:t>
            </a:r>
          </a:p>
          <a:p>
            <a:pPr marR="0" lvl="0" rtl="0"/>
            <a:r>
              <a:rPr lang="en-US" dirty="0"/>
              <a:t>Merge fields</a:t>
            </a:r>
          </a:p>
          <a:p>
            <a:pPr marR="0" lvl="0" rtl="0"/>
            <a:r>
              <a:rPr lang="en-US" dirty="0"/>
              <a:t>Custom greeting 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Sending Personalized E-Mail Messages to Multiple Recipients</a:t>
            </a:r>
          </a:p>
        </p:txBody>
      </p:sp>
    </p:spTree>
    <p:extLst>
      <p:ext uri="{BB962C8B-B14F-4D97-AF65-F5344CB8AC3E}">
        <p14:creationId xmlns:p14="http://schemas.microsoft.com/office/powerpoint/2010/main" val="2111567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Merge </a:t>
            </a:r>
            <a:r>
              <a:rPr lang="en-US" dirty="0"/>
              <a:t>a form message and new data source,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12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Label </a:t>
            </a:r>
            <a:r>
              <a:rPr lang="en-US" dirty="0" smtClean="0"/>
              <a:t>brand/style</a:t>
            </a:r>
            <a:endParaRPr lang="en-US" dirty="0"/>
          </a:p>
          <a:p>
            <a:pPr marR="0" lvl="0" rtl="0"/>
            <a:r>
              <a:rPr lang="en-US" dirty="0"/>
              <a:t>Label sheets</a:t>
            </a:r>
          </a:p>
          <a:p>
            <a:pPr marR="0" lvl="0" rtl="0"/>
            <a:r>
              <a:rPr lang="en-US" dirty="0"/>
              <a:t>Table with merge fields in cells</a:t>
            </a:r>
          </a:p>
          <a:p>
            <a:pPr marR="0" lvl="0" rtl="0"/>
            <a:r>
              <a:rPr lang="en-US" dirty="0"/>
              <a:t>Merge to printer</a:t>
            </a:r>
          </a:p>
          <a:p>
            <a:pPr marR="0" lvl="0" rtl="0"/>
            <a:r>
              <a:rPr lang="en-US" dirty="0"/>
              <a:t>Merge to document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Creating and Printing Labels</a:t>
            </a:r>
          </a:p>
        </p:txBody>
      </p:sp>
    </p:spTree>
    <p:extLst>
      <p:ext uri="{BB962C8B-B14F-4D97-AF65-F5344CB8AC3E}">
        <p14:creationId xmlns:p14="http://schemas.microsoft.com/office/powerpoint/2010/main" val="38267488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Set </a:t>
            </a:r>
            <a:r>
              <a:rPr lang="en-US" dirty="0"/>
              <a:t>up and merge mailing labels, page </a:t>
            </a:r>
            <a:r>
              <a:rPr lang="en-US" dirty="0" smtClean="0"/>
              <a:t>374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62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90840"/>
              </p:ext>
            </p:extLst>
          </p:nvPr>
        </p:nvGraphicFramePr>
        <p:xfrm>
          <a:off x="2438400" y="1600200"/>
          <a:ext cx="6217920" cy="236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358-362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Specify and prepare the data source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364-367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Add merge fields to a form letter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368-369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Preview and merge to a document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371-374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Merge a form message and new data source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374-377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Set up and merge mailing labels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>
              <a:spcBef>
                <a:spcPts val="0"/>
              </a:spcBef>
            </a:pPr>
            <a:r>
              <a:rPr lang="en-US" sz="2000" dirty="0"/>
              <a:t>The mail merge process </a:t>
            </a:r>
            <a:r>
              <a:rPr lang="en-US" sz="2000" dirty="0" smtClean="0"/>
              <a:t>combines </a:t>
            </a:r>
            <a:r>
              <a:rPr lang="en-US" sz="2000" dirty="0"/>
              <a:t>static information in </a:t>
            </a:r>
            <a:r>
              <a:rPr lang="en-US" sz="2000" dirty="0" smtClean="0"/>
              <a:t>a </a:t>
            </a:r>
            <a:r>
              <a:rPr lang="en-US" sz="2000" dirty="0"/>
              <a:t>main document with variable information in a data source.</a:t>
            </a:r>
          </a:p>
          <a:p>
            <a:pPr marR="0" lvl="0" rtl="0"/>
            <a:r>
              <a:rPr lang="en-US" sz="2000" dirty="0"/>
              <a:t>The main document can be </a:t>
            </a:r>
            <a:r>
              <a:rPr lang="en-US" sz="2000" dirty="0" smtClean="0"/>
              <a:t>a </a:t>
            </a:r>
            <a:r>
              <a:rPr lang="en-US" sz="2000" dirty="0"/>
              <a:t>letter, </a:t>
            </a:r>
            <a:r>
              <a:rPr lang="en-US" sz="2000" dirty="0" smtClean="0"/>
              <a:t>e-mail </a:t>
            </a:r>
            <a:r>
              <a:rPr lang="en-US" sz="2000" dirty="0"/>
              <a:t>message, envelope or label template, or a directory or catalog.</a:t>
            </a:r>
          </a:p>
          <a:p>
            <a:pPr marR="0" lvl="0" rtl="0"/>
            <a:r>
              <a:rPr lang="en-US" sz="2000" dirty="0"/>
              <a:t>The data source is organized into sets of information, called </a:t>
            </a:r>
            <a:r>
              <a:rPr lang="en-US" sz="2000" i="1" dirty="0"/>
              <a:t>records</a:t>
            </a:r>
            <a:r>
              <a:rPr lang="en-US" sz="2000" dirty="0"/>
              <a:t>, with each record containing the same items, called </a:t>
            </a:r>
            <a:r>
              <a:rPr lang="en-US" sz="2000" i="1" dirty="0"/>
              <a:t>fields</a:t>
            </a:r>
            <a:r>
              <a:rPr lang="en-US" sz="2000" dirty="0"/>
              <a:t>.</a:t>
            </a:r>
          </a:p>
          <a:p>
            <a:pPr marR="0" lvl="0" rtl="0"/>
            <a:r>
              <a:rPr lang="en-US" sz="2000" dirty="0" smtClean="0"/>
              <a:t>Insert </a:t>
            </a:r>
            <a:r>
              <a:rPr lang="en-US" sz="2000" dirty="0"/>
              <a:t>placeholders called </a:t>
            </a:r>
            <a:r>
              <a:rPr lang="en-US" sz="2000" i="1" dirty="0"/>
              <a:t>merge fields</a:t>
            </a:r>
            <a:r>
              <a:rPr lang="en-US" sz="2000" dirty="0"/>
              <a:t> into the main document to tell Word where to merge items from the data source.</a:t>
            </a:r>
          </a:p>
          <a:p>
            <a:pPr lvl="0"/>
            <a:r>
              <a:rPr lang="en-US" sz="2000" dirty="0" smtClean="0"/>
              <a:t>Filter and </a:t>
            </a:r>
            <a:r>
              <a:rPr lang="en-US" sz="2000" dirty="0"/>
              <a:t>exclude data source records </a:t>
            </a:r>
            <a:r>
              <a:rPr lang="en-US" sz="2000" dirty="0" smtClean="0"/>
              <a:t>to merge only those you need. Then send </a:t>
            </a:r>
            <a:r>
              <a:rPr lang="en-US" sz="2000" dirty="0"/>
              <a:t>the </a:t>
            </a:r>
            <a:r>
              <a:rPr lang="en-US" sz="2000" dirty="0" smtClean="0"/>
              <a:t>results to </a:t>
            </a:r>
            <a:r>
              <a:rPr lang="en-US" sz="2000" dirty="0"/>
              <a:t>your printer or to a new </a:t>
            </a:r>
            <a:r>
              <a:rPr lang="en-US" sz="2000" dirty="0" smtClean="0"/>
              <a:t>document.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791200" cy="1066800"/>
          </a:xfrm>
        </p:spPr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Work with Mail Merge</a:t>
            </a:r>
          </a:p>
        </p:txBody>
      </p:sp>
    </p:spTree>
    <p:extLst>
      <p:ext uri="{BB962C8B-B14F-4D97-AF65-F5344CB8AC3E}">
        <p14:creationId xmlns:p14="http://schemas.microsoft.com/office/powerpoint/2010/main" val="344259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 numCol="2"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hours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Building hours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Restrooms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Phones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Messages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Smoking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Garbage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Recycling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943600" cy="1082251"/>
          </a:xfrm>
        </p:spPr>
        <p:txBody>
          <a:bodyPr/>
          <a:lstStyle/>
          <a:p>
            <a:pPr marR="0" rtl="0"/>
            <a:r>
              <a:rPr lang="en-US" dirty="0"/>
              <a:t>Collaborate on Documents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Coauthor </a:t>
            </a:r>
            <a:r>
              <a:rPr lang="en-US" dirty="0"/>
              <a:t>documents</a:t>
            </a:r>
          </a:p>
          <a:p>
            <a:pPr marR="0" lvl="0" rtl="0"/>
            <a:r>
              <a:rPr lang="en-US" dirty="0"/>
              <a:t>Send documents directly from Word</a:t>
            </a:r>
          </a:p>
          <a:p>
            <a:pPr marR="0" lvl="0" rtl="0"/>
            <a:r>
              <a:rPr lang="en-US" dirty="0"/>
              <a:t>Add and review comments</a:t>
            </a:r>
          </a:p>
          <a:p>
            <a:pPr marR="0" lvl="0" rtl="0"/>
            <a:r>
              <a:rPr lang="en-US" dirty="0"/>
              <a:t>Track and manage document changes</a:t>
            </a:r>
          </a:p>
          <a:p>
            <a:pPr marR="0" lvl="0" rtl="0"/>
            <a:r>
              <a:rPr lang="en-US" dirty="0"/>
              <a:t>Compare and merge documents</a:t>
            </a:r>
          </a:p>
          <a:p>
            <a:pPr marR="0" lvl="0" rtl="0"/>
            <a:r>
              <a:rPr lang="en-US" dirty="0"/>
              <a:t>Password-protect documents</a:t>
            </a:r>
          </a:p>
          <a:p>
            <a:pPr marR="0" lvl="0" rtl="0"/>
            <a:r>
              <a:rPr lang="en-US" dirty="0"/>
              <a:t>Control changes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370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Microsoft SharePoint 2010 site</a:t>
            </a:r>
          </a:p>
          <a:p>
            <a:pPr lvl="1"/>
            <a:r>
              <a:rPr lang="en-US" dirty="0" smtClean="0"/>
              <a:t>Server-based Word 2010 Web App</a:t>
            </a:r>
          </a:p>
          <a:p>
            <a:pPr lvl="1"/>
            <a:r>
              <a:rPr lang="en-US" dirty="0" smtClean="0"/>
              <a:t>Windows Live SkyDrive space</a:t>
            </a:r>
          </a:p>
          <a:p>
            <a:pPr lvl="1"/>
            <a:r>
              <a:rPr lang="en-US" dirty="0" smtClean="0"/>
              <a:t>Word 2010 Mobile App for smartphones</a:t>
            </a:r>
          </a:p>
          <a:p>
            <a:pPr marR="0" lvl="0" rtl="0"/>
            <a:r>
              <a:rPr lang="en-US" dirty="0" smtClean="0"/>
              <a:t>Save to SharePoint/Save to Web commands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Coauthoring </a:t>
            </a:r>
            <a:r>
              <a:rPr lang="en-US" dirty="0"/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val="18072363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Sending via e-mail</a:t>
            </a:r>
          </a:p>
          <a:p>
            <a:pPr marR="0" lvl="1" rtl="0"/>
            <a:r>
              <a:rPr lang="en-US" dirty="0"/>
              <a:t>.docx format</a:t>
            </a:r>
          </a:p>
          <a:p>
            <a:pPr marR="0" lvl="1" rtl="0"/>
            <a:r>
              <a:rPr lang="en-US" dirty="0"/>
              <a:t>.pdf format</a:t>
            </a:r>
          </a:p>
          <a:p>
            <a:pPr marR="0" lvl="1" rtl="0"/>
            <a:r>
              <a:rPr lang="en-US" dirty="0"/>
              <a:t>.xps format</a:t>
            </a:r>
          </a:p>
          <a:p>
            <a:pPr marR="0" lvl="0" rtl="0"/>
            <a:r>
              <a:rPr lang="en-US" dirty="0"/>
              <a:t>Sending via fax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Sending Documents Directly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22630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Attach </a:t>
            </a:r>
            <a:r>
              <a:rPr lang="en-US" dirty="0"/>
              <a:t>documents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e-mail message,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418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dirty="0" smtClean="0"/>
              <a:t>Reviewing</a:t>
            </a:r>
            <a:endParaRPr lang="en-US" dirty="0"/>
          </a:p>
          <a:p>
            <a:pPr marR="0" lvl="1" rtl="0"/>
            <a:r>
              <a:rPr lang="en-US" dirty="0" smtClean="0"/>
              <a:t>Next button/Previous </a:t>
            </a:r>
            <a:r>
              <a:rPr lang="en-US" dirty="0"/>
              <a:t>buttons</a:t>
            </a:r>
          </a:p>
          <a:p>
            <a:pPr marR="0" lvl="1" rtl="0"/>
            <a:r>
              <a:rPr lang="en-US" dirty="0"/>
              <a:t>Reviewing Pane</a:t>
            </a:r>
          </a:p>
          <a:p>
            <a:pPr marR="0" lvl="0" rtl="0"/>
            <a:r>
              <a:rPr lang="en-US" dirty="0" smtClean="0"/>
              <a:t>Adding</a:t>
            </a:r>
            <a:endParaRPr lang="en-US" dirty="0"/>
          </a:p>
          <a:p>
            <a:pPr marR="0" lvl="0" rtl="0"/>
            <a:r>
              <a:rPr lang="en-US" dirty="0" smtClean="0"/>
              <a:t>Editing/deleting</a:t>
            </a:r>
            <a:endParaRPr lang="en-US" dirty="0"/>
          </a:p>
          <a:p>
            <a:pPr marR="0" lvl="0" rtl="0"/>
            <a:r>
              <a:rPr lang="en-US" dirty="0" smtClean="0"/>
              <a:t>Responding</a:t>
            </a:r>
            <a:endParaRPr lang="en-US" dirty="0"/>
          </a:p>
          <a:p>
            <a:pPr marR="0" lvl="0" rtl="0"/>
            <a:r>
              <a:rPr lang="en-US" dirty="0" smtClean="0"/>
              <a:t>Hiding/showing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dirty="0"/>
              <a:t>Adding and Reviewing Comments</a:t>
            </a:r>
          </a:p>
        </p:txBody>
      </p:sp>
    </p:spTree>
    <p:extLst>
      <p:ext uri="{BB962C8B-B14F-4D97-AF65-F5344CB8AC3E}">
        <p14:creationId xmlns:p14="http://schemas.microsoft.com/office/powerpoint/2010/main" val="23863188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Review</a:t>
            </a:r>
            <a:r>
              <a:rPr lang="en-US" dirty="0"/>
              <a:t>, add, delete,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hide comments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967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 numCol="2">
            <a:normAutofit/>
          </a:bodyPr>
          <a:lstStyle/>
          <a:p>
            <a:pPr marR="0" lvl="0" rtl="0"/>
            <a:r>
              <a:rPr lang="en-US" dirty="0"/>
              <a:t>Track </a:t>
            </a:r>
            <a:r>
              <a:rPr lang="en-US" dirty="0" smtClean="0"/>
              <a:t>Changes</a:t>
            </a:r>
          </a:p>
          <a:p>
            <a:pPr marR="0" lvl="1" rtl="0"/>
            <a:r>
              <a:rPr lang="en-US" dirty="0" smtClean="0"/>
              <a:t>Revisions</a:t>
            </a:r>
          </a:p>
          <a:p>
            <a:pPr marR="0" lvl="1" rtl="0"/>
            <a:r>
              <a:rPr lang="en-US" dirty="0" smtClean="0"/>
              <a:t>Comment </a:t>
            </a:r>
            <a:r>
              <a:rPr lang="en-US" dirty="0"/>
              <a:t>balloons</a:t>
            </a:r>
          </a:p>
          <a:p>
            <a:pPr marR="0" lvl="0" rtl="0"/>
            <a:r>
              <a:rPr lang="en-US" dirty="0"/>
              <a:t>Displaying/hiding changes</a:t>
            </a:r>
          </a:p>
          <a:p>
            <a:pPr marR="0" lvl="0" rtl="0"/>
            <a:r>
              <a:rPr lang="en-US" dirty="0"/>
              <a:t>Displaying/hiding reviewers</a:t>
            </a:r>
          </a:p>
          <a:p>
            <a:pPr marR="0" lvl="0" rtl="0"/>
            <a:r>
              <a:rPr lang="en-US" dirty="0"/>
              <a:t>Accepting/rejecting changes</a:t>
            </a:r>
          </a:p>
          <a:p>
            <a:pPr marR="0" lvl="1" rtl="0"/>
            <a:r>
              <a:rPr lang="en-US" dirty="0"/>
              <a:t>One by one</a:t>
            </a:r>
          </a:p>
          <a:p>
            <a:pPr marR="0" lvl="1" rtl="0"/>
            <a:r>
              <a:rPr lang="en-US" dirty="0"/>
              <a:t>All changes in selection</a:t>
            </a:r>
          </a:p>
          <a:p>
            <a:pPr marR="0" lvl="1" rtl="0"/>
            <a:r>
              <a:rPr lang="en-US" dirty="0"/>
              <a:t>All changes shown</a:t>
            </a:r>
          </a:p>
          <a:p>
            <a:pPr marR="0" lvl="1" rtl="0"/>
            <a:r>
              <a:rPr lang="en-US" dirty="0"/>
              <a:t>All changes in document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Tracking and Managing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Document </a:t>
            </a:r>
            <a:r>
              <a:rPr lang="en-US" dirty="0"/>
              <a:t>Changes</a:t>
            </a:r>
          </a:p>
        </p:txBody>
      </p:sp>
    </p:spTree>
    <p:extLst>
      <p:ext uri="{BB962C8B-B14F-4D97-AF65-F5344CB8AC3E}">
        <p14:creationId xmlns:p14="http://schemas.microsoft.com/office/powerpoint/2010/main" val="1522560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Track </a:t>
            </a:r>
            <a:r>
              <a:rPr lang="en-US" dirty="0"/>
              <a:t>changes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document; then </a:t>
            </a:r>
            <a:r>
              <a:rPr lang="en-US" dirty="0"/>
              <a:t>accept and reject changes,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390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377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Multiple versions of same document</a:t>
            </a:r>
          </a:p>
          <a:p>
            <a:pPr marR="0" lvl="0" rtl="0"/>
            <a:r>
              <a:rPr lang="en-US" dirty="0"/>
              <a:t>Combining</a:t>
            </a:r>
          </a:p>
          <a:p>
            <a:pPr marR="0" lvl="1" rtl="0"/>
            <a:r>
              <a:rPr lang="en-US" dirty="0"/>
              <a:t>Only two documents at a time</a:t>
            </a:r>
          </a:p>
          <a:p>
            <a:pPr marR="0" lvl="1" rtl="0"/>
            <a:r>
              <a:rPr lang="en-US" dirty="0"/>
              <a:t>Into original document</a:t>
            </a:r>
          </a:p>
          <a:p>
            <a:pPr marR="0" lvl="1" rtl="0"/>
            <a:r>
              <a:rPr lang="en-US" dirty="0"/>
              <a:t>Into revised document</a:t>
            </a:r>
          </a:p>
          <a:p>
            <a:pPr marR="0" lvl="1" rtl="0"/>
            <a:r>
              <a:rPr lang="en-US" dirty="0"/>
              <a:t>Into new document</a:t>
            </a:r>
          </a:p>
          <a:p>
            <a:pPr marR="0" lvl="0" rtl="0"/>
            <a:r>
              <a:rPr lang="en-US" dirty="0"/>
              <a:t>Comparing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Comparing and Merging Documents</a:t>
            </a:r>
          </a:p>
        </p:txBody>
      </p:sp>
    </p:spTree>
    <p:extLst>
      <p:ext uri="{BB962C8B-B14F-4D97-AF65-F5344CB8AC3E}">
        <p14:creationId xmlns:p14="http://schemas.microsoft.com/office/powerpoint/2010/main" val="2012214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fr-FR" dirty="0" smtClean="0"/>
              <a:t>Merge </a:t>
            </a:r>
            <a:r>
              <a:rPr lang="fr-FR" dirty="0"/>
              <a:t>versions of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 </a:t>
            </a:r>
            <a:r>
              <a:rPr lang="fr-FR" dirty="0"/>
              <a:t>document, page </a:t>
            </a:r>
            <a:r>
              <a:rPr lang="fr-FR" dirty="0" smtClean="0"/>
              <a:t>393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51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About This Course</a:t>
            </a:r>
            <a:endParaRPr lang="en-US" dirty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  <a:p>
            <a:pPr eaLnBrk="1" hangingPunct="1"/>
            <a:r>
              <a:rPr lang="en-US" dirty="0" smtClean="0"/>
              <a:t>Prerequisites</a:t>
            </a:r>
          </a:p>
          <a:p>
            <a:pPr eaLnBrk="1" hangingPunct="1"/>
            <a:r>
              <a:rPr lang="en-US" dirty="0" smtClean="0"/>
              <a:t>Course outline</a:t>
            </a:r>
          </a:p>
          <a:p>
            <a:pPr eaLnBrk="1" hangingPunct="1"/>
            <a:r>
              <a:rPr lang="en-US" dirty="0" smtClean="0"/>
              <a:t>Computer setup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Unencrypted password</a:t>
            </a:r>
          </a:p>
          <a:p>
            <a:pPr marR="0" lvl="1" rtl="0"/>
            <a:r>
              <a:rPr lang="en-US" dirty="0"/>
              <a:t>Password to open</a:t>
            </a:r>
          </a:p>
          <a:p>
            <a:pPr marR="0" lvl="1" rtl="0"/>
            <a:r>
              <a:rPr lang="en-US" dirty="0"/>
              <a:t>Password to modify</a:t>
            </a:r>
          </a:p>
          <a:p>
            <a:pPr marR="0" lvl="1" rtl="0"/>
            <a:r>
              <a:rPr lang="en-US" dirty="0"/>
              <a:t>Read-Only Recommended</a:t>
            </a:r>
          </a:p>
          <a:p>
            <a:pPr marR="0" lvl="0" rtl="0"/>
            <a:r>
              <a:rPr lang="en-US" dirty="0"/>
              <a:t>Encrypted password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dirty="0"/>
              <a:t>Password-Protecting Documents</a:t>
            </a:r>
          </a:p>
        </p:txBody>
      </p:sp>
    </p:spTree>
    <p:extLst>
      <p:ext uri="{BB962C8B-B14F-4D97-AF65-F5344CB8AC3E}">
        <p14:creationId xmlns:p14="http://schemas.microsoft.com/office/powerpoint/2010/main" val="4080226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Set </a:t>
            </a:r>
            <a:r>
              <a:rPr lang="en-US" dirty="0"/>
              <a:t>an unencrypted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an encrypted password</a:t>
            </a:r>
            <a:r>
              <a:rPr lang="en-US" dirty="0"/>
              <a:t>, </a:t>
            </a:r>
            <a:r>
              <a:rPr lang="en-US" dirty="0" smtClean="0"/>
              <a:t>page 396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620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8229600" cy="3429000"/>
          </a:xfrm>
        </p:spPr>
        <p:txBody>
          <a:bodyPr numCol="2">
            <a:normAutofit/>
          </a:bodyPr>
          <a:lstStyle/>
          <a:p>
            <a:pPr marR="0" lvl="0" rtl="0"/>
            <a:r>
              <a:rPr lang="en-US" dirty="0" smtClean="0"/>
              <a:t>Formatting </a:t>
            </a:r>
            <a:r>
              <a:rPr lang="en-US" dirty="0"/>
              <a:t>restrictions</a:t>
            </a:r>
          </a:p>
          <a:p>
            <a:pPr marR="0" lvl="1" rtl="0"/>
            <a:r>
              <a:rPr lang="en-US" dirty="0"/>
              <a:t>Allowed styles</a:t>
            </a:r>
          </a:p>
          <a:p>
            <a:pPr marR="0" lvl="1" rtl="0"/>
            <a:r>
              <a:rPr lang="en-US" dirty="0"/>
              <a:t>AutoFormat</a:t>
            </a:r>
          </a:p>
          <a:p>
            <a:pPr marR="0" lvl="1" rtl="0"/>
            <a:r>
              <a:rPr lang="en-US" dirty="0" smtClean="0"/>
              <a:t>Themes/schemes</a:t>
            </a:r>
            <a:endParaRPr lang="en-US" dirty="0"/>
          </a:p>
          <a:p>
            <a:pPr marR="0" lvl="1" rtl="0"/>
            <a:r>
              <a:rPr lang="en-US" dirty="0"/>
              <a:t>Style sets</a:t>
            </a:r>
          </a:p>
          <a:p>
            <a:pPr marR="0" lvl="0" rtl="0"/>
            <a:r>
              <a:rPr lang="en-US" dirty="0"/>
              <a:t>Editing restrictions</a:t>
            </a:r>
          </a:p>
          <a:p>
            <a:pPr marR="0" lvl="1" rtl="0"/>
            <a:r>
              <a:rPr lang="en-US" dirty="0"/>
              <a:t>No changes</a:t>
            </a:r>
          </a:p>
          <a:p>
            <a:pPr marR="0" lvl="1" rtl="0"/>
            <a:r>
              <a:rPr lang="en-US" dirty="0"/>
              <a:t>Track Changes</a:t>
            </a:r>
          </a:p>
          <a:p>
            <a:pPr marR="0" lvl="1" rtl="0"/>
            <a:r>
              <a:rPr lang="en-US" dirty="0"/>
              <a:t>Comments</a:t>
            </a:r>
          </a:p>
          <a:p>
            <a:pPr marR="0" lvl="1" rtl="0"/>
            <a:r>
              <a:rPr lang="en-US" dirty="0"/>
              <a:t>Forms</a:t>
            </a:r>
          </a:p>
          <a:p>
            <a:pPr marR="0" lvl="0" rtl="0"/>
            <a:r>
              <a:rPr lang="en-US" dirty="0"/>
              <a:t>Password to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Controlling Changes</a:t>
            </a:r>
          </a:p>
        </p:txBody>
      </p:sp>
    </p:spTree>
    <p:extLst>
      <p:ext uri="{BB962C8B-B14F-4D97-AF65-F5344CB8AC3E}">
        <p14:creationId xmlns:p14="http://schemas.microsoft.com/office/powerpoint/2010/main" val="3126200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Impose </a:t>
            </a:r>
            <a:r>
              <a:rPr lang="en-US" dirty="0"/>
              <a:t>editing and formatting restrictions, page </a:t>
            </a:r>
            <a:r>
              <a:rPr lang="en-US" dirty="0" smtClean="0"/>
              <a:t>401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52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944099"/>
              </p:ext>
            </p:extLst>
          </p:nvPr>
        </p:nvGraphicFramePr>
        <p:xfrm>
          <a:off x="2438400" y="1600200"/>
          <a:ext cx="6217920" cy="335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382-384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Attach documents to an e-mail message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386-388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Review, add, delete, and hide comments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390-393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Track changes in a document; then accept </a:t>
                      </a:r>
                      <a:br>
                        <a:rPr lang="en-US" sz="2000" dirty="0" smtClean="0">
                          <a:latin typeface="+mn-lt"/>
                        </a:rPr>
                      </a:br>
                      <a:r>
                        <a:rPr lang="en-US" sz="2000" dirty="0" smtClean="0">
                          <a:latin typeface="+mn-lt"/>
                        </a:rPr>
                        <a:t>and reject changes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393-395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000" dirty="0" smtClean="0">
                          <a:latin typeface="+mn-lt"/>
                        </a:rPr>
                        <a:t>Merge versions of a document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396-399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Set an unencrypted and an encrypted password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401-403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Impose editing and formatting restrictions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dirty="0" smtClean="0"/>
              <a:t>If you send </a:t>
            </a:r>
            <a:r>
              <a:rPr lang="en-US" dirty="0"/>
              <a:t>a document for review via </a:t>
            </a:r>
            <a:r>
              <a:rPr lang="en-US" dirty="0" smtClean="0"/>
              <a:t>e-mail, you can merge the changes in the reviewed versions into </a:t>
            </a:r>
            <a:r>
              <a:rPr lang="en-US" dirty="0"/>
              <a:t>one document.</a:t>
            </a:r>
          </a:p>
          <a:p>
            <a:pPr marR="0" lvl="0" rtl="0"/>
            <a:r>
              <a:rPr lang="en-US" dirty="0" smtClean="0"/>
              <a:t>Insert </a:t>
            </a:r>
            <a:r>
              <a:rPr lang="en-US" dirty="0"/>
              <a:t>comments in a document to ask questions </a:t>
            </a:r>
            <a:r>
              <a:rPr lang="en-US" dirty="0" smtClean="0"/>
              <a:t>or </a:t>
            </a:r>
            <a:r>
              <a:rPr lang="en-US" dirty="0"/>
              <a:t>explain suggested edits.</a:t>
            </a:r>
          </a:p>
          <a:p>
            <a:pPr marR="0" lvl="0" rtl="0"/>
            <a:r>
              <a:rPr lang="en-US" dirty="0"/>
              <a:t>When you collaborate on a document, </a:t>
            </a:r>
            <a:r>
              <a:rPr lang="en-US" dirty="0" smtClean="0"/>
              <a:t>use Track Changes to record revisions without </a:t>
            </a:r>
            <a:r>
              <a:rPr lang="en-US" dirty="0"/>
              <a:t>losing </a:t>
            </a:r>
            <a:r>
              <a:rPr lang="en-US" dirty="0" smtClean="0"/>
              <a:t>the </a:t>
            </a:r>
            <a:r>
              <a:rPr lang="en-US" dirty="0"/>
              <a:t>original text.</a:t>
            </a:r>
          </a:p>
          <a:p>
            <a:pPr marR="0" lvl="0" rtl="0"/>
            <a:r>
              <a:rPr lang="en-US" dirty="0"/>
              <a:t>If only specific people should work on a document, </a:t>
            </a:r>
            <a:r>
              <a:rPr lang="en-US" dirty="0" smtClean="0"/>
              <a:t>protect </a:t>
            </a:r>
            <a:r>
              <a:rPr lang="en-US" dirty="0"/>
              <a:t>it with a password. You can also restrict what people can do to </a:t>
            </a:r>
            <a:r>
              <a:rPr lang="en-US" dirty="0" smtClean="0"/>
              <a:t>the document.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791200" cy="1066800"/>
          </a:xfrm>
        </p:spPr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Collaborate on Documents</a:t>
            </a:r>
          </a:p>
        </p:txBody>
      </p:sp>
    </p:spTree>
    <p:extLst>
      <p:ext uri="{BB962C8B-B14F-4D97-AF65-F5344CB8AC3E}">
        <p14:creationId xmlns:p14="http://schemas.microsoft.com/office/powerpoint/2010/main" val="12708400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Work in Word </a:t>
            </a:r>
            <a:br>
              <a:rPr lang="en-US" b="1" i="0" u="none" strike="noStrike" baseline="0" dirty="0" smtClean="0">
                <a:latin typeface="Segoe UI"/>
              </a:rPr>
            </a:br>
            <a:r>
              <a:rPr lang="en-US" b="1" i="0" u="none" strike="noStrike" baseline="0" dirty="0" smtClean="0">
                <a:latin typeface="Segoe UI"/>
              </a:rPr>
              <a:t>More Efficiently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/>
              <a:t>Work with styles and templates</a:t>
            </a:r>
          </a:p>
          <a:p>
            <a:pPr marR="0" lvl="0" rtl="0"/>
            <a:r>
              <a:rPr lang="en-US" dirty="0"/>
              <a:t>Change default program options</a:t>
            </a:r>
          </a:p>
          <a:p>
            <a:pPr marR="0" lvl="0" rtl="0"/>
            <a:r>
              <a:rPr lang="en-US" dirty="0"/>
              <a:t>Customize the ribbon</a:t>
            </a:r>
          </a:p>
          <a:p>
            <a:pPr marR="0" lvl="0" rtl="0"/>
            <a:r>
              <a:rPr lang="en-US" dirty="0"/>
              <a:t>Customize the Quick Access Toolbar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143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8229600" cy="3276600"/>
          </a:xfrm>
        </p:spPr>
        <p:txBody>
          <a:bodyPr numCol="2">
            <a:normAutofit/>
          </a:bodyPr>
          <a:lstStyle/>
          <a:p>
            <a:pPr marR="0" lvl="0" rtl="0"/>
            <a:r>
              <a:rPr lang="en-US" dirty="0"/>
              <a:t>Templates</a:t>
            </a:r>
          </a:p>
          <a:p>
            <a:pPr marR="0" lvl="1" rtl="0"/>
            <a:r>
              <a:rPr lang="en-US" dirty="0"/>
              <a:t>Normal template</a:t>
            </a:r>
          </a:p>
          <a:p>
            <a:pPr marR="0" lvl="1" rtl="0"/>
            <a:r>
              <a:rPr lang="en-US" dirty="0"/>
              <a:t>Supplied with Word</a:t>
            </a:r>
          </a:p>
          <a:p>
            <a:pPr marR="0" lvl="1" rtl="0"/>
            <a:r>
              <a:rPr lang="en-US" dirty="0"/>
              <a:t>Available on Office.com</a:t>
            </a:r>
          </a:p>
          <a:p>
            <a:pPr marR="0" lvl="1" rtl="0"/>
            <a:r>
              <a:rPr lang="en-US" dirty="0"/>
              <a:t>Global vs. document</a:t>
            </a:r>
          </a:p>
          <a:p>
            <a:pPr marR="0" lvl="1" rtl="0"/>
            <a:r>
              <a:rPr lang="en-US" dirty="0"/>
              <a:t>Custom</a:t>
            </a:r>
          </a:p>
          <a:p>
            <a:pPr marR="0" lvl="0" rtl="0"/>
            <a:r>
              <a:rPr lang="en-US" dirty="0"/>
              <a:t>Styles</a:t>
            </a:r>
          </a:p>
          <a:p>
            <a:pPr marR="0" lvl="1" rtl="0"/>
            <a:r>
              <a:rPr lang="en-US" dirty="0"/>
              <a:t>Styles task pane</a:t>
            </a:r>
          </a:p>
          <a:p>
            <a:pPr marR="0" lvl="1" rtl="0"/>
            <a:r>
              <a:rPr lang="en-US" dirty="0"/>
              <a:t>Apply Styles dialog box</a:t>
            </a:r>
          </a:p>
          <a:p>
            <a:pPr marR="0" lvl="1" rtl="0"/>
            <a:r>
              <a:rPr lang="en-US" dirty="0"/>
              <a:t>Modifying existing styles</a:t>
            </a:r>
          </a:p>
          <a:p>
            <a:pPr marR="0" lvl="1" rtl="0"/>
            <a:r>
              <a:rPr lang="en-US" dirty="0"/>
              <a:t>Creating new styles</a:t>
            </a:r>
          </a:p>
          <a:p>
            <a:pPr marR="0" lvl="1" rtl="0"/>
            <a:r>
              <a:rPr lang="en-US" dirty="0"/>
              <a:t>Creating style sets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Working with Styles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5955544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Create </a:t>
            </a:r>
            <a:r>
              <a:rPr lang="en-US" dirty="0"/>
              <a:t>templates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styles, page </a:t>
            </a:r>
            <a:r>
              <a:rPr lang="en-US" dirty="0" smtClean="0"/>
              <a:t>414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2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R="0" lvl="0" rtl="0"/>
            <a:r>
              <a:rPr lang="en-US" dirty="0"/>
              <a:t>General</a:t>
            </a:r>
          </a:p>
          <a:p>
            <a:pPr marR="0" lvl="0" rtl="0"/>
            <a:r>
              <a:rPr lang="en-US" dirty="0"/>
              <a:t>Display</a:t>
            </a:r>
          </a:p>
          <a:p>
            <a:pPr marR="0" lvl="0" rtl="0"/>
            <a:r>
              <a:rPr lang="en-US" dirty="0"/>
              <a:t>Proofing</a:t>
            </a:r>
          </a:p>
          <a:p>
            <a:pPr marR="0" lvl="0" rtl="0"/>
            <a:r>
              <a:rPr lang="en-US" dirty="0"/>
              <a:t>Save</a:t>
            </a:r>
          </a:p>
          <a:p>
            <a:pPr marR="0" lvl="0" rtl="0"/>
            <a:r>
              <a:rPr lang="en-US" dirty="0"/>
              <a:t>Language</a:t>
            </a:r>
          </a:p>
          <a:p>
            <a:pPr marR="0" lvl="0" rtl="0"/>
            <a:r>
              <a:rPr lang="en-US" dirty="0"/>
              <a:t>Advanced</a:t>
            </a:r>
          </a:p>
          <a:p>
            <a:pPr marR="0" lvl="0" rtl="0"/>
            <a:r>
              <a:rPr lang="en-US" dirty="0"/>
              <a:t>Add-Ins</a:t>
            </a:r>
          </a:p>
          <a:p>
            <a:pPr marR="0" lvl="0" rtl="0"/>
            <a:r>
              <a:rPr lang="en-US" dirty="0"/>
              <a:t>Trust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Changing Default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</a:t>
            </a:r>
            <a:r>
              <a:rPr lang="en-US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129824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Source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1828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sz="2400" i="1" dirty="0" smtClean="0"/>
              <a:t>Microsoft® Word 2010 Step by Step</a:t>
            </a: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sz="1400" dirty="0" smtClean="0"/>
              <a:t>By Joyce Cox and Joan Lambert (ISBN 978-0-7356-2693-5)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1400" b="1" dirty="0" smtClean="0"/>
              <a:t>The smart way to learn Microsoft Word 2010—one step at a time!</a:t>
            </a:r>
            <a:endParaRPr lang="en-US" sz="14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1400" dirty="0" smtClean="0"/>
              <a:t>Experience learning made easy—and quickly teach yourself how to create professional-looking documents with Word 2010. With </a:t>
            </a:r>
            <a:r>
              <a:rPr lang="en-US" sz="1400" i="1" dirty="0" smtClean="0"/>
              <a:t>Step by Step</a:t>
            </a:r>
            <a:r>
              <a:rPr lang="en-US" sz="1400" dirty="0" smtClean="0"/>
              <a:t>, you set the pace—building and practicing the skills you need, just when you need them!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3657600"/>
            <a:ext cx="41148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400" b="1" dirty="0">
                <a:latin typeface="+mn-lt"/>
              </a:rPr>
              <a:t>Your all-in-one learning experience includes:</a:t>
            </a:r>
          </a:p>
          <a:p>
            <a:pPr marL="228600" indent="-228600">
              <a:defRPr/>
            </a:pPr>
            <a:endParaRPr lang="en-US" sz="1400" dirty="0">
              <a:latin typeface="+mn-lt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400" dirty="0">
                <a:latin typeface="+mn-lt"/>
              </a:rPr>
              <a:t>All the course practice files—ready to download and put to work. See "Using the Practice Files" at the beginning of the accompanying </a:t>
            </a:r>
            <a:r>
              <a:rPr lang="en-US" sz="1400" dirty="0" smtClean="0">
                <a:latin typeface="+mn-lt"/>
              </a:rPr>
              <a:t>eBook</a:t>
            </a:r>
            <a:r>
              <a:rPr lang="en-US" sz="1400" dirty="0">
                <a:latin typeface="+mn-lt"/>
              </a:rPr>
              <a:t>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400" dirty="0">
                <a:latin typeface="+mn-lt"/>
              </a:rPr>
              <a:t>Fully searchable </a:t>
            </a:r>
            <a:r>
              <a:rPr lang="en-US" sz="1400" dirty="0" smtClean="0">
                <a:latin typeface="+mn-lt"/>
              </a:rPr>
              <a:t>eBook—providing </a:t>
            </a:r>
            <a:r>
              <a:rPr lang="en-US" sz="1400" dirty="0">
                <a:latin typeface="+mn-lt"/>
              </a:rPr>
              <a:t>teaching support and thorough, step-by-step procedures for easy learning and ongoing reference.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657600"/>
            <a:ext cx="4114800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tabLst>
                <a:tab pos="168275" algn="l"/>
              </a:tabLst>
              <a:defRPr/>
            </a:pPr>
            <a:r>
              <a:rPr lang="en-US" sz="1400" b="1" dirty="0" smtClean="0">
                <a:latin typeface="+mn-lt"/>
              </a:rPr>
              <a:t>You will learn how to:</a:t>
            </a:r>
          </a:p>
          <a:p>
            <a:pPr marL="228600" indent="-228600">
              <a:tabLst>
                <a:tab pos="168275" algn="l"/>
              </a:tabLst>
              <a:defRPr/>
            </a:pPr>
            <a:endParaRPr lang="en-US" sz="1400" b="1" dirty="0" smtClean="0">
              <a:latin typeface="+mn-lt"/>
            </a:endParaRP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Format text and apply themes for a polished look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Work with pictures, graphics, and text effects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Organize data with tables, charts, and SmartArt</a:t>
            </a:r>
            <a:r>
              <a:rPr lang="en-US" sz="1400" dirty="0" smtClean="0">
                <a:latin typeface="Calibri"/>
              </a:rPr>
              <a:t>®</a:t>
            </a:r>
            <a:r>
              <a:rPr lang="en-US" sz="1400" dirty="0" smtClean="0">
                <a:latin typeface="+mn-lt"/>
              </a:rPr>
              <a:t> diagrams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Add hyperlinks, cross-references, indexes, and other features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Create personalized mailings, blog posts, and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Web pages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400" dirty="0" smtClean="0">
                <a:latin typeface="+mn-lt"/>
              </a:rPr>
              <a:t>Collaborate on documents and manage changes</a:t>
            </a:r>
            <a:endParaRPr lang="en-US" sz="1400" dirty="0">
              <a:latin typeface="+mn-lt"/>
            </a:endParaRPr>
          </a:p>
        </p:txBody>
      </p:sp>
      <p:pic>
        <p:nvPicPr>
          <p:cNvPr id="1741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2711" y="1524000"/>
            <a:ext cx="145275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Explore </a:t>
            </a:r>
            <a:r>
              <a:rPr lang="en-US" dirty="0"/>
              <a:t>the </a:t>
            </a:r>
            <a:r>
              <a:rPr lang="en-US" dirty="0" smtClean="0"/>
              <a:t>Word </a:t>
            </a:r>
            <a:r>
              <a:rPr lang="en-US" dirty="0"/>
              <a:t>Options dialog box, page </a:t>
            </a:r>
            <a:r>
              <a:rPr lang="en-US" dirty="0" smtClean="0"/>
              <a:t>422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936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Turning </a:t>
            </a:r>
            <a:r>
              <a:rPr lang="en-US" dirty="0"/>
              <a:t>tabs on/off</a:t>
            </a:r>
          </a:p>
          <a:p>
            <a:pPr marR="0" lvl="0" rtl="0"/>
            <a:r>
              <a:rPr lang="en-US" dirty="0" smtClean="0"/>
              <a:t>Hiding/moving/duplicating </a:t>
            </a:r>
            <a:r>
              <a:rPr lang="en-US" dirty="0"/>
              <a:t>groups</a:t>
            </a:r>
          </a:p>
          <a:p>
            <a:pPr marR="0" lvl="0" rtl="0"/>
            <a:r>
              <a:rPr lang="en-US" dirty="0" smtClean="0"/>
              <a:t>Creating </a:t>
            </a:r>
            <a:r>
              <a:rPr lang="en-US" dirty="0"/>
              <a:t>custom groups</a:t>
            </a:r>
          </a:p>
          <a:p>
            <a:pPr marR="0" lvl="0" rtl="0"/>
            <a:r>
              <a:rPr lang="en-US" dirty="0" smtClean="0"/>
              <a:t>Creating </a:t>
            </a:r>
            <a:r>
              <a:rPr lang="en-US" dirty="0"/>
              <a:t>custom tabs</a:t>
            </a:r>
          </a:p>
          <a:p>
            <a:pPr marR="0" lvl="0" rtl="0"/>
            <a:r>
              <a:rPr lang="en-US" dirty="0" smtClean="0"/>
              <a:t>Resetting </a:t>
            </a:r>
            <a:r>
              <a:rPr lang="en-US" dirty="0"/>
              <a:t>defaults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Customizing the Ribbon</a:t>
            </a:r>
          </a:p>
        </p:txBody>
      </p:sp>
    </p:spTree>
    <p:extLst>
      <p:ext uri="{BB962C8B-B14F-4D97-AF65-F5344CB8AC3E}">
        <p14:creationId xmlns:p14="http://schemas.microsoft.com/office/powerpoint/2010/main" val="13828836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Experiment </a:t>
            </a:r>
            <a:r>
              <a:rPr lang="en-US" dirty="0"/>
              <a:t>with ribbon customizations, including custom groups and tabs, page </a:t>
            </a:r>
            <a:r>
              <a:rPr lang="en-US" dirty="0" smtClean="0"/>
              <a:t>433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983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/>
              <a:t>All documents</a:t>
            </a:r>
          </a:p>
          <a:p>
            <a:pPr marR="0" lvl="0" rtl="0"/>
            <a:r>
              <a:rPr lang="en-US" dirty="0"/>
              <a:t>Specific document</a:t>
            </a:r>
          </a:p>
          <a:p>
            <a:pPr marR="0" lvl="0" rtl="0"/>
            <a:r>
              <a:rPr lang="en-US" dirty="0"/>
              <a:t>Any button from any tab</a:t>
            </a:r>
          </a:p>
          <a:p>
            <a:pPr marR="0" lvl="0" rtl="0"/>
            <a:r>
              <a:rPr lang="en-US" dirty="0"/>
              <a:t>Separator</a:t>
            </a:r>
          </a:p>
          <a:p>
            <a:pPr marR="0" lvl="0" rtl="0"/>
            <a:r>
              <a:rPr lang="en-US" dirty="0" smtClean="0"/>
              <a:t>Resetting </a:t>
            </a:r>
            <a:r>
              <a:rPr lang="en-US" dirty="0"/>
              <a:t>defaults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dirty="0"/>
              <a:t>Customizing the Quick Access Toolbar</a:t>
            </a:r>
          </a:p>
        </p:txBody>
      </p:sp>
    </p:spTree>
    <p:extLst>
      <p:ext uri="{BB962C8B-B14F-4D97-AF65-F5344CB8AC3E}">
        <p14:creationId xmlns:p14="http://schemas.microsoft.com/office/powerpoint/2010/main" val="4230329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Add </a:t>
            </a:r>
            <a:r>
              <a:rPr lang="en-US" dirty="0"/>
              <a:t>two buttons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Quick Access Toolbar, and then test them,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438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426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846993"/>
              </p:ext>
            </p:extLst>
          </p:nvPr>
        </p:nvGraphicFramePr>
        <p:xfrm>
          <a:off x="2438400" y="1600200"/>
          <a:ext cx="6217920" cy="256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414-419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Create templates and styles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422-430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Explore the Word Options dialog box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433-437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Experiment with ribbon customizations, including custom groups and tabs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438-440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Add two buttons to the Quick Access Toolbar, and then test them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dirty="0"/>
              <a:t>The Word environment is flexible and can be customized to meet your needs.</a:t>
            </a:r>
          </a:p>
          <a:p>
            <a:pPr marR="0" lvl="0" rtl="0"/>
            <a:r>
              <a:rPr lang="en-US" dirty="0" smtClean="0"/>
              <a:t>Create </a:t>
            </a:r>
            <a:r>
              <a:rPr lang="en-US" dirty="0"/>
              <a:t>styles and templates to speed up the work </a:t>
            </a:r>
            <a:r>
              <a:rPr lang="en-US" dirty="0" smtClean="0"/>
              <a:t>of formatting a document, and ensure </a:t>
            </a:r>
            <a:r>
              <a:rPr lang="en-US" dirty="0"/>
              <a:t>that formatting is </a:t>
            </a:r>
            <a:r>
              <a:rPr lang="en-US" dirty="0" smtClean="0"/>
              <a:t>consistent.</a:t>
            </a:r>
            <a:endParaRPr lang="en-US" dirty="0"/>
          </a:p>
          <a:p>
            <a:pPr marR="0" lvl="0" rtl="0"/>
            <a:r>
              <a:rPr lang="en-US" dirty="0"/>
              <a:t>Most of the settings that control the working environment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gathered on the pages of the Word Options dialog box.</a:t>
            </a:r>
          </a:p>
          <a:p>
            <a:pPr marR="0" lvl="0" rtl="0"/>
            <a:r>
              <a:rPr lang="en-US" dirty="0" smtClean="0"/>
              <a:t>Customize </a:t>
            </a:r>
            <a:r>
              <a:rPr lang="en-US" dirty="0"/>
              <a:t>the ribbon to put precisely the document development tools you need at your fingertips.</a:t>
            </a:r>
          </a:p>
          <a:p>
            <a:pPr marR="0" lvl="0" rtl="0"/>
            <a:r>
              <a:rPr lang="en-US" dirty="0" smtClean="0"/>
              <a:t>Provide </a:t>
            </a:r>
            <a:r>
              <a:rPr lang="en-US" dirty="0"/>
              <a:t>one-click access to any Word 2010 command by adding a button for it to the Quick Access </a:t>
            </a:r>
            <a:r>
              <a:rPr lang="en-US" dirty="0" smtClean="0"/>
              <a:t>Toolbar.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5867400" cy="1066800"/>
          </a:xfrm>
        </p:spPr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Work in Word More Efficiently</a:t>
            </a:r>
          </a:p>
        </p:txBody>
      </p:sp>
    </p:spTree>
    <p:extLst>
      <p:ext uri="{BB962C8B-B14F-4D97-AF65-F5344CB8AC3E}">
        <p14:creationId xmlns:p14="http://schemas.microsoft.com/office/powerpoint/2010/main" val="22235308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Course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dirty="0"/>
              <a:t>Explore More Text Techniques</a:t>
            </a:r>
          </a:p>
          <a:p>
            <a:pPr marR="0" lvl="0" rtl="0"/>
            <a:r>
              <a:rPr lang="en-US" dirty="0"/>
              <a:t>Use Reference Tools for Longer Documents</a:t>
            </a:r>
          </a:p>
          <a:p>
            <a:pPr marR="0" lvl="0" rtl="0"/>
            <a:r>
              <a:rPr lang="en-US" dirty="0"/>
              <a:t>Work with Mail Merge</a:t>
            </a:r>
          </a:p>
          <a:p>
            <a:pPr marR="0" lvl="0" rtl="0"/>
            <a:r>
              <a:rPr lang="en-US" dirty="0"/>
              <a:t>Collaborate on Documents</a:t>
            </a:r>
          </a:p>
          <a:p>
            <a:pPr marR="0" lvl="0" rtl="0"/>
            <a:r>
              <a:rPr lang="en-US" dirty="0"/>
              <a:t>Work in Word More Efficiently</a:t>
            </a:r>
          </a:p>
        </p:txBody>
      </p:sp>
    </p:spTree>
    <p:extLst>
      <p:ext uri="{BB962C8B-B14F-4D97-AF65-F5344CB8AC3E}">
        <p14:creationId xmlns:p14="http://schemas.microsoft.com/office/powerpoint/2010/main" val="1199333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Want More?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981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sz="2000" i="1" dirty="0" smtClean="0"/>
              <a:t>Learn Microsoft® Word 2010 Step by Step, Level 1</a:t>
            </a: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1600" dirty="0" smtClean="0"/>
              <a:t>By the end of the Level 1 (Beginner) course, students will know how to create basic text documents and how to use the intuitive features of Word 2010 to enhance their documents with formatting and simple graphics.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000" i="1" dirty="0" smtClean="0"/>
              <a:t>Learn Microsoft Word 2010 Step by Step, Level 2</a:t>
            </a: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1600" dirty="0" smtClean="0"/>
              <a:t>By the end of the Level 2 (Intermediate) course, students will know how to enhance documents visually and save them for use outside of Word.</a:t>
            </a:r>
          </a:p>
          <a:p>
            <a:pPr marL="0" indent="0" eaLnBrk="1" hangingPunct="1">
              <a:buFont typeface="Arial" charset="0"/>
              <a:buNone/>
            </a:pPr>
            <a:endParaRPr lang="en-US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" y="3581400"/>
            <a:ext cx="8153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Check out these other </a:t>
            </a:r>
            <a:r>
              <a:rPr lang="en-US" sz="1500" i="1" dirty="0" smtClean="0">
                <a:latin typeface="+mn-lt"/>
              </a:rPr>
              <a:t>Step by Step </a:t>
            </a:r>
            <a:r>
              <a:rPr lang="en-US" sz="1500" dirty="0" smtClean="0">
                <a:latin typeface="+mn-lt"/>
              </a:rPr>
              <a:t>courses for beginning, intermediate, and advanced information workers!</a:t>
            </a:r>
          </a:p>
          <a:p>
            <a:pPr marL="228600" indent="-228600">
              <a:tabLst>
                <a:tab pos="168275" algn="l"/>
              </a:tabLst>
              <a:defRPr/>
            </a:pPr>
            <a:endParaRPr lang="en-US" sz="1500" b="1" dirty="0" smtClean="0">
              <a:latin typeface="+mn-lt"/>
            </a:endParaRP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Microsoft PowerPoint 2010, Levels 1, 2, and 3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Microsoft Outlook 2010, Levels 1, 2, and 3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Microsoft Access 2010, Levels 1 and 2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Windows 7, Levels 1 and 2</a:t>
            </a:r>
          </a:p>
          <a:p>
            <a:pPr marL="228600" indent="-228600"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1500" dirty="0" smtClean="0">
                <a:latin typeface="+mn-lt"/>
              </a:rPr>
              <a:t>Windows Internet Explorer 8</a:t>
            </a:r>
            <a:endParaRPr lang="en-US" sz="15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588000"/>
            <a:ext cx="6781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+mn-lt"/>
              </a:rPr>
              <a:t>Studying for the Microsoft Office Specialist certification </a:t>
            </a:r>
            <a:r>
              <a:rPr lang="en-US" sz="1500" dirty="0" smtClean="0">
                <a:latin typeface="+mn-lt"/>
              </a:rPr>
              <a:t>exams? </a:t>
            </a:r>
            <a:br>
              <a:rPr lang="en-US" sz="1500" dirty="0" smtClean="0">
                <a:latin typeface="+mn-lt"/>
              </a:rPr>
            </a:br>
            <a:r>
              <a:rPr lang="en-US" sz="1500" dirty="0" smtClean="0">
                <a:latin typeface="+mn-lt"/>
              </a:rPr>
              <a:t>Check </a:t>
            </a:r>
            <a:r>
              <a:rPr lang="en-US" sz="1500" dirty="0">
                <a:latin typeface="+mn-lt"/>
              </a:rPr>
              <a:t>out </a:t>
            </a:r>
            <a:r>
              <a:rPr lang="en-US" sz="1500" i="1" dirty="0" smtClean="0">
                <a:latin typeface="+mn-lt"/>
              </a:rPr>
              <a:t>MOS 2010 Study </a:t>
            </a:r>
            <a:r>
              <a:rPr lang="en-US" sz="1500" i="1" dirty="0">
                <a:latin typeface="+mn-lt"/>
              </a:rPr>
              <a:t>Guide </a:t>
            </a:r>
            <a:r>
              <a:rPr lang="en-US" sz="1500" i="1" dirty="0" smtClean="0">
                <a:latin typeface="+mn-lt"/>
              </a:rPr>
              <a:t>for Microsoft</a:t>
            </a:r>
            <a:r>
              <a:rPr lang="en-US" sz="1500" i="1" dirty="0">
                <a:latin typeface="+mn-lt"/>
              </a:rPr>
              <a:t>® Word</a:t>
            </a:r>
            <a:r>
              <a:rPr lang="en-US" sz="1500" i="1" dirty="0" smtClean="0">
                <a:latin typeface="+mn-lt"/>
              </a:rPr>
              <a:t>, Excel</a:t>
            </a:r>
            <a:r>
              <a:rPr lang="en-US" sz="1500" i="1" dirty="0">
                <a:latin typeface="+mn-lt"/>
              </a:rPr>
              <a:t>®, </a:t>
            </a:r>
            <a:r>
              <a:rPr lang="en-US" sz="1500" i="1" dirty="0" smtClean="0">
                <a:latin typeface="+mn-lt"/>
              </a:rPr>
              <a:t>PowerPoint®, </a:t>
            </a:r>
            <a:br>
              <a:rPr lang="en-US" sz="1500" i="1" dirty="0" smtClean="0">
                <a:latin typeface="+mn-lt"/>
              </a:rPr>
            </a:br>
            <a:r>
              <a:rPr lang="en-US" sz="1500" i="1" dirty="0" smtClean="0">
                <a:latin typeface="+mn-lt"/>
              </a:rPr>
              <a:t>and Outlook</a:t>
            </a:r>
            <a:r>
              <a:rPr lang="en-US" sz="1500" dirty="0" smtClean="0">
                <a:latin typeface="+mn-lt"/>
              </a:rPr>
              <a:t> by Joan Lambert and Joyce Cox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(</a:t>
            </a:r>
            <a:r>
              <a:rPr lang="en-US" sz="1500" dirty="0">
                <a:latin typeface="+mn-lt"/>
              </a:rPr>
              <a:t>ISBN </a:t>
            </a:r>
            <a:r>
              <a:rPr lang="en-US" sz="1500" dirty="0" smtClean="0">
                <a:latin typeface="+mn-lt"/>
              </a:rPr>
              <a:t>978-0-7356-4875-3)</a:t>
            </a:r>
            <a:endParaRPr lang="en-US" sz="1500" dirty="0">
              <a:latin typeface="+mn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Course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dirty="0"/>
              <a:t>Explore More Text Techniques</a:t>
            </a:r>
          </a:p>
          <a:p>
            <a:pPr marR="0" lvl="0" rtl="0"/>
            <a:r>
              <a:rPr lang="en-US" dirty="0"/>
              <a:t>Use Reference Tools for Longer Documents</a:t>
            </a:r>
          </a:p>
          <a:p>
            <a:pPr marR="0" lvl="0" rtl="0"/>
            <a:r>
              <a:rPr lang="en-US" dirty="0"/>
              <a:t>Work with Mail Merge</a:t>
            </a:r>
          </a:p>
          <a:p>
            <a:pPr marR="0" lvl="0" rtl="0"/>
            <a:r>
              <a:rPr lang="en-US" dirty="0"/>
              <a:t>Collaborate on Documents</a:t>
            </a:r>
          </a:p>
          <a:p>
            <a:pPr marR="0" lvl="0" rtl="0"/>
            <a:r>
              <a:rPr lang="en-US" dirty="0"/>
              <a:t>Work in Word More Efficiently</a:t>
            </a:r>
          </a:p>
        </p:txBody>
      </p:sp>
    </p:spTree>
    <p:extLst>
      <p:ext uri="{BB962C8B-B14F-4D97-AF65-F5344CB8AC3E}">
        <p14:creationId xmlns:p14="http://schemas.microsoft.com/office/powerpoint/2010/main" val="345886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Segoe UI"/>
              </a:rPr>
              <a:t>Explore More Text Techniques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/>
              <a:t>Add hyperlinks</a:t>
            </a:r>
          </a:p>
          <a:p>
            <a:pPr marR="0" lvl="0" rtl="0"/>
            <a:r>
              <a:rPr lang="en-US" dirty="0"/>
              <a:t>Insert fields</a:t>
            </a:r>
          </a:p>
          <a:p>
            <a:pPr marR="0" lvl="0" rtl="0"/>
            <a:r>
              <a:rPr lang="en-US" dirty="0"/>
              <a:t>Add bookmarks and cross-references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3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Possible target</a:t>
            </a:r>
            <a:endParaRPr lang="en-US" dirty="0"/>
          </a:p>
          <a:p>
            <a:pPr marR="0" lvl="1" rtl="0"/>
            <a:r>
              <a:rPr lang="en-US" dirty="0"/>
              <a:t>File</a:t>
            </a:r>
          </a:p>
          <a:p>
            <a:pPr marR="0" lvl="1" rtl="0"/>
            <a:r>
              <a:rPr lang="en-US" dirty="0"/>
              <a:t>Web page</a:t>
            </a:r>
          </a:p>
          <a:p>
            <a:pPr marR="0" lvl="1" rtl="0"/>
            <a:r>
              <a:rPr lang="en-US" dirty="0"/>
              <a:t>Place in current document</a:t>
            </a:r>
          </a:p>
          <a:p>
            <a:pPr marR="0" lvl="1" rtl="0"/>
            <a:r>
              <a:rPr lang="en-US" dirty="0"/>
              <a:t>New document</a:t>
            </a:r>
          </a:p>
          <a:p>
            <a:pPr marR="0" lvl="1" rtl="0"/>
            <a:r>
              <a:rPr lang="en-US" dirty="0"/>
              <a:t>E-mail message window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Adding Hyperlinks</a:t>
            </a:r>
          </a:p>
        </p:txBody>
      </p:sp>
    </p:spTree>
    <p:extLst>
      <p:ext uri="{BB962C8B-B14F-4D97-AF65-F5344CB8AC3E}">
        <p14:creationId xmlns:p14="http://schemas.microsoft.com/office/powerpoint/2010/main" val="1701278768"/>
      </p:ext>
    </p:extLst>
  </p:cSld>
  <p:clrMapOvr>
    <a:masterClrMapping/>
  </p:clrMapOvr>
</p:sld>
</file>

<file path=ppt/theme/theme1.xml><?xml version="1.0" encoding="utf-8"?>
<a:theme xmlns:a="http://schemas.openxmlformats.org/drawingml/2006/main" name="SBSC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33BEA375F7334086C953F3AB720C52" ma:contentTypeVersion="0" ma:contentTypeDescription="Create a new document." ma:contentTypeScope="" ma:versionID="cb0287c25eb27ad5911fc409789c5bb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43F74BA-057F-44C8-82B7-DB4B5D425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E94AB5-F786-4E08-A4C9-EFAA4C3E08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3C4977-5F8A-47B8-B8FB-25FF1BF828D0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SBSCW Ppt Template</Template>
  <TotalTime>0</TotalTime>
  <Words>1552</Words>
  <Application>Microsoft Office PowerPoint</Application>
  <PresentationFormat>On-screen Show (4:3)</PresentationFormat>
  <Paragraphs>392</Paragraphs>
  <Slides>69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SBSCW Ppt Template</vt:lpstr>
      <vt:lpstr>Al albayt University  Erasmus+ VTC  Advanced Microsoft Word  Eyad Ali Ahmed  </vt:lpstr>
      <vt:lpstr>PowerPoint Presentation</vt:lpstr>
      <vt:lpstr>Getting Started</vt:lpstr>
      <vt:lpstr>Facilities</vt:lpstr>
      <vt:lpstr>About This Course</vt:lpstr>
      <vt:lpstr>Source</vt:lpstr>
      <vt:lpstr>Course Overview</vt:lpstr>
      <vt:lpstr>Explore More Text Techniques</vt:lpstr>
      <vt:lpstr>Adding Hyperlinks</vt:lpstr>
      <vt:lpstr>PowerPoint Presentation</vt:lpstr>
      <vt:lpstr>Inserting Fields</vt:lpstr>
      <vt:lpstr>PowerPoint Presentation</vt:lpstr>
      <vt:lpstr>Adding Bookmarks and  Cross-References</vt:lpstr>
      <vt:lpstr>PowerPoint Presentation</vt:lpstr>
      <vt:lpstr>PowerPoint Presentation</vt:lpstr>
      <vt:lpstr>Explore More Text Techniques</vt:lpstr>
      <vt:lpstr>Use Reference Tools for Longer Documents</vt:lpstr>
      <vt:lpstr>Creating and Modifying  Tables of Contents</vt:lpstr>
      <vt:lpstr>PowerPoint Presentation</vt:lpstr>
      <vt:lpstr>Creating and Modifying  Indexes</vt:lpstr>
      <vt:lpstr>PowerPoint Presentation</vt:lpstr>
      <vt:lpstr>Adding Sources and  Compiling Bibliographies</vt:lpstr>
      <vt:lpstr>PowerPoint Presentation</vt:lpstr>
      <vt:lpstr>PowerPoint Presentation</vt:lpstr>
      <vt:lpstr>Use Reference Tools for Longer Documents</vt:lpstr>
      <vt:lpstr>Work with Mail Merge</vt:lpstr>
      <vt:lpstr>Understanding Mail Merge</vt:lpstr>
      <vt:lpstr>Preparing Data Sources</vt:lpstr>
      <vt:lpstr>PowerPoint Presentation</vt:lpstr>
      <vt:lpstr>Preparing Main Documents</vt:lpstr>
      <vt:lpstr>PowerPoint Presentation</vt:lpstr>
      <vt:lpstr>Merging Main Documents  and Data Sources</vt:lpstr>
      <vt:lpstr>PowerPoint Presentation</vt:lpstr>
      <vt:lpstr>Sending Personalized E-Mail Messages to Multiple Recipients</vt:lpstr>
      <vt:lpstr>PowerPoint Presentation</vt:lpstr>
      <vt:lpstr>Creating and Printing Labels</vt:lpstr>
      <vt:lpstr>PowerPoint Presentation</vt:lpstr>
      <vt:lpstr>PowerPoint Presentation</vt:lpstr>
      <vt:lpstr>Work with Mail Merge</vt:lpstr>
      <vt:lpstr>Collaborate on Documents</vt:lpstr>
      <vt:lpstr>Coauthoring Documents</vt:lpstr>
      <vt:lpstr>Sending Documents Directly  from Word</vt:lpstr>
      <vt:lpstr>PowerPoint Presentation</vt:lpstr>
      <vt:lpstr>Adding and Reviewing Comments</vt:lpstr>
      <vt:lpstr>PowerPoint Presentation</vt:lpstr>
      <vt:lpstr>Tracking and Managing  Document Changes</vt:lpstr>
      <vt:lpstr>PowerPoint Presentation</vt:lpstr>
      <vt:lpstr>Comparing and Merging Documents</vt:lpstr>
      <vt:lpstr>PowerPoint Presentation</vt:lpstr>
      <vt:lpstr>Password-Protecting Documents</vt:lpstr>
      <vt:lpstr>PowerPoint Presentation</vt:lpstr>
      <vt:lpstr>Controlling Changes</vt:lpstr>
      <vt:lpstr>PowerPoint Presentation</vt:lpstr>
      <vt:lpstr>PowerPoint Presentation</vt:lpstr>
      <vt:lpstr>Collaborate on Documents</vt:lpstr>
      <vt:lpstr>Work in Word  More Efficiently</vt:lpstr>
      <vt:lpstr>Working with Styles  and Templates</vt:lpstr>
      <vt:lpstr>PowerPoint Presentation</vt:lpstr>
      <vt:lpstr>Changing Default  Program Options</vt:lpstr>
      <vt:lpstr>PowerPoint Presentation</vt:lpstr>
      <vt:lpstr>Customizing the Ribbon</vt:lpstr>
      <vt:lpstr>PowerPoint Presentation</vt:lpstr>
      <vt:lpstr>Customizing the Quick Access Toolbar</vt:lpstr>
      <vt:lpstr>PowerPoint Presentation</vt:lpstr>
      <vt:lpstr>PowerPoint Presentation</vt:lpstr>
      <vt:lpstr>Work in Word More Efficiently</vt:lpstr>
      <vt:lpstr>Course Review</vt:lpstr>
      <vt:lpstr>Want More?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2011-05-18T20:09:09Z</dcterms:created>
  <dcterms:modified xsi:type="dcterms:W3CDTF">2018-08-15T10:43:51Z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0x0101006E33BEA375F7334086C953F3AB720C52</vt:lpwstr>
  </property>
</Properties>
</file>